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04d2b1740444955" /><Relationship Type="http://schemas.openxmlformats.org/officeDocument/2006/relationships/extended-properties" Target="/docProps/app.xml" Id="R14e090062eab4230" /><Relationship Type="http://schemas.openxmlformats.org/officeDocument/2006/relationships/officeDocument" Target="/ppt/presentation.xml" Id="Rf32f8433744e49a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774c725fbfb46bb"/>
  </p:sldMasterIdLst>
  <p:notesMasterIdLst>
    <p:notesMasterId xmlns:r="http://schemas.openxmlformats.org/officeDocument/2006/relationships" r:id="R38aa746b6351406a"/>
  </p:notesMasterIdLst>
  <p:sldIdLst>
    <p:sldId xmlns:r="http://schemas.openxmlformats.org/officeDocument/2006/relationships" id="256" r:id="R91a0a78b04214a48"/>
    <p:sldId xmlns:r="http://schemas.openxmlformats.org/officeDocument/2006/relationships" id="257" r:id="Re9195a8621a54792"/>
    <p:sldId xmlns:r="http://schemas.openxmlformats.org/officeDocument/2006/relationships" id="258" r:id="R4a504778510a478e"/>
    <p:sldId xmlns:r="http://schemas.openxmlformats.org/officeDocument/2006/relationships" id="259" r:id="Rcbdd7e2665fa4dbe"/>
    <p:sldId xmlns:r="http://schemas.openxmlformats.org/officeDocument/2006/relationships" id="260" r:id="Rdf2067d032934e4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4205e164a5443b3" /><Relationship Type="http://schemas.openxmlformats.org/officeDocument/2006/relationships/slideMaster" Target="/ppt/slideMasters/slideMaster1.xml" Id="R4774c725fbfb46bb" /><Relationship Type="http://schemas.openxmlformats.org/officeDocument/2006/relationships/notesMaster" Target="/ppt/notesMasters/notesMaster1.xml" Id="R38aa746b6351406a" /><Relationship Type="http://schemas.openxmlformats.org/officeDocument/2006/relationships/presProps" Target="/ppt/presProps.xml" Id="R79eefb29e91b4037" /><Relationship Type="http://schemas.openxmlformats.org/officeDocument/2006/relationships/tableStyles" Target="/ppt/tableStyles.xml" Id="R791d6c53d23f4fd3" /><Relationship Type="http://schemas.openxmlformats.org/officeDocument/2006/relationships/slide" Target="/ppt/slides/slide1.xml" Id="R91a0a78b04214a48" /><Relationship Type="http://schemas.openxmlformats.org/officeDocument/2006/relationships/slide" Target="/ppt/slides/slide2.xml" Id="Re9195a8621a54792" /><Relationship Type="http://schemas.openxmlformats.org/officeDocument/2006/relationships/slide" Target="/ppt/slides/slide3.xml" Id="R4a504778510a478e" /><Relationship Type="http://schemas.openxmlformats.org/officeDocument/2006/relationships/slide" Target="/ppt/slides/slide4.xml" Id="Rcbdd7e2665fa4dbe" /><Relationship Type="http://schemas.openxmlformats.org/officeDocument/2006/relationships/slide" Target="/ppt/slides/slide5.xml" Id="Rdf2067d032934e4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b37c9e38eda4ab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6043e60151b4853" /><Relationship Type="http://schemas.openxmlformats.org/officeDocument/2006/relationships/notesMaster" Target="/ppt/notesMasters/notesMaster1.xml" Id="R6523230a3dc8460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5ec67c0ac414eb9" /><Relationship Type="http://schemas.openxmlformats.org/officeDocument/2006/relationships/notesMaster" Target="/ppt/notesMasters/notesMaster1.xml" Id="R5ce48b8ffe014a4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9c0b65083584966" /><Relationship Type="http://schemas.openxmlformats.org/officeDocument/2006/relationships/notesMaster" Target="/ppt/notesMasters/notesMaster1.xml" Id="R5263f5152db6422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ff2f2e140e74eb4" /><Relationship Type="http://schemas.openxmlformats.org/officeDocument/2006/relationships/notesMaster" Target="/ppt/notesMasters/notesMaster1.xml" Id="R156bc8373299466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75ce92da84a4af6" /><Relationship Type="http://schemas.openxmlformats.org/officeDocument/2006/relationships/notesMaster" Target="/ppt/notesMasters/notesMaster1.xml" Id="R32c595d27f7443e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1f5b7ac55264f7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f173efc36164730" /><Relationship Type="http://schemas.openxmlformats.org/officeDocument/2006/relationships/slideLayout" Target="/ppt/slideLayouts/slideLayout1.xml" Id="Rcda0c2b8849842c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da0c2b8849842c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0a2dc4bc424ab2" /><Relationship Type="http://schemas.openxmlformats.org/officeDocument/2006/relationships/notesSlide" Target="/ppt/notesSlides/notesSlide1.xml" Id="Rf384385296c8492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33584c2628490c" /><Relationship Type="http://schemas.openxmlformats.org/officeDocument/2006/relationships/notesSlide" Target="/ppt/notesSlides/notesSlide2.xml" Id="R098582d93489495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c611c9eb814597" /><Relationship Type="http://schemas.openxmlformats.org/officeDocument/2006/relationships/notesSlide" Target="/ppt/notesSlides/notesSlide3.xml" Id="R3bf363d446a5448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3e2567bfaa42fe" /><Relationship Type="http://schemas.openxmlformats.org/officeDocument/2006/relationships/notesSlide" Target="/ppt/notesSlides/notesSlide4.xml" Id="R6c9d0e73703c4b3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0e806f99ed4cdf" /><Relationship Type="http://schemas.openxmlformats.org/officeDocument/2006/relationships/notesSlide" Target="/ppt/notesSlides/notesSlide5.xml" Id="Rde941a498c64437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8F6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cover-gold-rule">
            <a:extLst xmlns:a="http://schemas.openxmlformats.org/drawingml/2006/main">
              <a:ext uri="{FF2B5EF4-FFF2-40B4-BE49-F238E27FC236}">
                <a16:creationId xmlns:a16="http://schemas.microsoft.com/office/drawing/2014/main" id="{5B638885-1E5E-4DB1-8315-1EBB72984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C84B"/>
          </a:solidFill>
          <a:ln xmlns:a="http://schemas.openxmlformats.org/drawingml/2006/main" w="0">
            <a:solidFill>
              <a:srgbClr val="F1C84B"/>
            </a:solidFill>
            <a:prstDash val="solid"/>
          </a:ln>
        </p:spPr>
      </p:sp>
      <p:sp>
        <p:nvSpPr>
          <p:cNvPr id="2" name="cover-monogram">
            <a:extLst xmlns:a="http://schemas.openxmlformats.org/drawingml/2006/main">
              <a:ext uri="{FF2B5EF4-FFF2-40B4-BE49-F238E27FC236}">
                <a16:creationId xmlns:a16="http://schemas.microsoft.com/office/drawing/2014/main" id="{1D137A1A-6E5E-442F-BB2A-3DFBBD60B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1714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4050" b="1" i="0">
                <a:solidFill>
                  <a:srgbClr val="F1C84B"/>
                </a:solidFill>
              </a:defRPr>
            </a:pPr>
            <a:r>
              <a:rPr sz="4050" b="1" i="0">
                <a:solidFill>
                  <a:srgbClr val="F1C84B"/>
                </a:solidFill>
              </a:rPr>
              <a:t>OR</a:t>
            </a:r>
          </a:p>
        </p:txBody>
      </p:sp>
      <p:sp>
        <p:nvSpPr>
          <p:cNvPr id="3" name="cover-eyebrow">
            <a:extLst xmlns:a="http://schemas.openxmlformats.org/drawingml/2006/main">
              <a:ext uri="{FF2B5EF4-FFF2-40B4-BE49-F238E27FC236}">
                <a16:creationId xmlns:a16="http://schemas.microsoft.com/office/drawing/2014/main" id="{07ECD3E4-B58D-4BA7-B287-F59DBCC61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314450"/>
            <a:ext cx="428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587086"/>
                </a:solidFill>
              </a:defRPr>
            </a:pPr>
            <a:r>
              <a:rPr sz="1050" b="1" i="0">
                <a:solidFill>
                  <a:srgbClr val="587086"/>
                </a:solidFill>
              </a:rPr>
              <a:t>PROJECT PRESENTATION</a:t>
            </a:r>
          </a:p>
        </p:txBody>
      </p:sp>
      <p:sp>
        <p:nvSpPr>
          <p:cNvPr id="4" name="cover-title">
            <a:extLst xmlns:a="http://schemas.openxmlformats.org/drawingml/2006/main">
              <a:ext uri="{FF2B5EF4-FFF2-40B4-BE49-F238E27FC236}">
                <a16:creationId xmlns:a16="http://schemas.microsoft.com/office/drawing/2014/main" id="{6AA67C15-13B2-40F5-85F9-BB35B5490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52600"/>
            <a:ext cx="7239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4050" b="1" i="0">
                <a:solidFill>
                  <a:srgbClr val="0C2C4A"/>
                </a:solidFill>
              </a:defRPr>
            </a:pPr>
            <a:r>
              <a:rPr sz="4050" b="1" i="0">
                <a:solidFill>
                  <a:srgbClr val="0C2C4A"/>
                </a:solidFill>
              </a:rPr>
              <a:t>[Decision-led project title]</a:t>
            </a:r>
          </a:p>
        </p:txBody>
      </p:sp>
      <p:sp>
        <p:nvSpPr>
          <p:cNvPr id="5" name="cover-thesis">
            <a:extLst xmlns:a="http://schemas.openxmlformats.org/drawingml/2006/main">
              <a:ext uri="{FF2B5EF4-FFF2-40B4-BE49-F238E27FC236}">
                <a16:creationId xmlns:a16="http://schemas.microsoft.com/office/drawing/2014/main" id="{50299FE6-3100-4672-8896-505E1A0D3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43250"/>
            <a:ext cx="7239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00" b="0" i="1">
                <a:solidFill>
                  <a:srgbClr val="587086"/>
                </a:solidFill>
              </a:defRPr>
            </a:pPr>
            <a:r>
              <a:rPr sz="1800" b="0" i="1">
                <a:solidFill>
                  <a:srgbClr val="587086"/>
                </a:solidFill>
              </a:rPr>
              <a:t>[One sentence: the decision, recommendation and principal reason]</a:t>
            </a:r>
          </a:p>
        </p:txBody>
      </p:sp>
      <p:sp>
        <p:nvSpPr>
          <p:cNvPr id="6" name="cover-evidence-frame">
            <a:extLst xmlns:a="http://schemas.openxmlformats.org/drawingml/2006/main">
              <a:ext uri="{FF2B5EF4-FFF2-40B4-BE49-F238E27FC236}">
                <a16:creationId xmlns:a16="http://schemas.microsoft.com/office/drawing/2014/main" id="{A6EAD572-2AD0-41BF-BC50-D0C4EB710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1695450"/>
            <a:ext cx="3143250" cy="1543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5CF"/>
          </a:solidFill>
          <a:ln xmlns:a="http://schemas.openxmlformats.org/drawingml/2006/main" w="9525">
            <a:solidFill>
              <a:srgbClr val="D8C778"/>
            </a:solidFill>
            <a:prstDash val="solid"/>
          </a:ln>
        </p:spPr>
      </p:sp>
      <p:sp>
        <p:nvSpPr>
          <p:cNvPr id="7" name="cover-evidence-label">
            <a:extLst xmlns:a="http://schemas.openxmlformats.org/drawingml/2006/main">
              <a:ext uri="{FF2B5EF4-FFF2-40B4-BE49-F238E27FC236}">
                <a16:creationId xmlns:a16="http://schemas.microsoft.com/office/drawing/2014/main" id="{F12DCF39-19AB-471A-B776-F3F4AD1AE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1809750"/>
            <a:ext cx="28003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0C2C4A"/>
                </a:solidFill>
              </a:defRPr>
            </a:pPr>
            <a:r>
              <a:rPr sz="975" b="1" i="0">
                <a:solidFill>
                  <a:srgbClr val="0C2C4A"/>
                </a:solidFill>
              </a:rPr>
              <a:t>EVIDENCE ANCHOR</a:t>
            </a:r>
          </a:p>
        </p:txBody>
      </p:sp>
      <p:sp>
        <p:nvSpPr>
          <p:cNvPr id="8" name="cover-evidence-prompt">
            <a:extLst xmlns:a="http://schemas.openxmlformats.org/drawingml/2006/main">
              <a:ext uri="{FF2B5EF4-FFF2-40B4-BE49-F238E27FC236}">
                <a16:creationId xmlns:a16="http://schemas.microsoft.com/office/drawing/2014/main" id="{5563DC64-70EC-4B9B-B0A3-03D0AAE3C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2095500"/>
            <a:ext cx="28003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0" i="1">
                <a:solidFill>
                  <a:srgbClr val="587086"/>
                </a:solidFill>
              </a:defRPr>
            </a:pPr>
            <a:r>
              <a:rPr sz="1350" b="0" i="1">
                <a:solidFill>
                  <a:srgbClr val="587086"/>
                </a:solidFill>
              </a:rPr>
              <a:t>[The single fact, calculation or exhibit carrying the most weight]</a:t>
            </a:r>
          </a:p>
        </p:txBody>
      </p:sp>
      <p:sp>
        <p:nvSpPr>
          <p:cNvPr id="9" name="cover-risk-frame">
            <a:extLst xmlns:a="http://schemas.openxmlformats.org/drawingml/2006/main">
              <a:ext uri="{FF2B5EF4-FFF2-40B4-BE49-F238E27FC236}">
                <a16:creationId xmlns:a16="http://schemas.microsoft.com/office/drawing/2014/main" id="{C709E9F8-D30C-4897-A96C-FE5AAD072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448050"/>
            <a:ext cx="3143250" cy="1543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EF2"/>
          </a:solidFill>
          <a:ln xmlns:a="http://schemas.openxmlformats.org/drawingml/2006/main" w="9525">
            <a:solidFill>
              <a:srgbClr val="B9C9D5"/>
            </a:solidFill>
            <a:prstDash val="solid"/>
          </a:ln>
        </p:spPr>
      </p:sp>
      <p:sp>
        <p:nvSpPr>
          <p:cNvPr id="10" name="cover-risk-label">
            <a:extLst xmlns:a="http://schemas.openxmlformats.org/drawingml/2006/main">
              <a:ext uri="{FF2B5EF4-FFF2-40B4-BE49-F238E27FC236}">
                <a16:creationId xmlns:a16="http://schemas.microsoft.com/office/drawing/2014/main" id="{2EDF9203-4F62-48AE-8BF3-DC1715A20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3562350"/>
            <a:ext cx="28003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0C2C4A"/>
                </a:solidFill>
              </a:defRPr>
            </a:pPr>
            <a:r>
              <a:rPr sz="975" b="1" i="0">
                <a:solidFill>
                  <a:srgbClr val="0C2C4A"/>
                </a:solidFill>
              </a:rPr>
              <a:t>WHAT CHANGES YOUR MIND</a:t>
            </a:r>
          </a:p>
        </p:txBody>
      </p:sp>
      <p:sp>
        <p:nvSpPr>
          <p:cNvPr id="11" name="cover-risk-prompt">
            <a:extLst xmlns:a="http://schemas.openxmlformats.org/drawingml/2006/main">
              <a:ext uri="{FF2B5EF4-FFF2-40B4-BE49-F238E27FC236}">
                <a16:creationId xmlns:a16="http://schemas.microsoft.com/office/drawing/2014/main" id="{A79DBF27-2A64-40F7-B9D7-75E8DFE3A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3848100"/>
            <a:ext cx="28003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0" i="1">
                <a:solidFill>
                  <a:srgbClr val="587086"/>
                </a:solidFill>
              </a:defRPr>
            </a:pPr>
            <a:r>
              <a:rPr sz="1350" b="0" i="1">
                <a:solidFill>
                  <a:srgbClr val="587086"/>
                </a:solidFill>
              </a:rPr>
              <a:t>[The observable condition that would reverse or qualify the conclusion]</a:t>
            </a:r>
          </a:p>
        </p:txBody>
      </p:sp>
      <p:sp>
        <p:nvSpPr>
          <p:cNvPr id="12" name="cover-meta">
            <a:extLst xmlns:a="http://schemas.openxmlformats.org/drawingml/2006/main">
              <a:ext uri="{FF2B5EF4-FFF2-40B4-BE49-F238E27FC236}">
                <a16:creationId xmlns:a16="http://schemas.microsoft.com/office/drawing/2014/main" id="{CF2E3969-B690-41D7-A12F-F611D2553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10200"/>
            <a:ext cx="7524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0C2C4A"/>
                </a:solidFill>
              </a:defRPr>
            </a:pPr>
            <a:r>
              <a:rPr sz="1350" b="0" i="0">
                <a:solidFill>
                  <a:srgbClr val="0C2C4A"/>
                </a:solidFill>
              </a:rPr>
              <a:t>[Participant name]   ·   [Finance direction]   ·   [Date]</a:t>
            </a:r>
          </a:p>
        </p:txBody>
      </p:sp>
      <p:sp>
        <p:nvSpPr>
          <p:cNvPr id="13" name="footer-brand-1">
            <a:extLst xmlns:a="http://schemas.openxmlformats.org/drawingml/2006/main">
              <a:ext uri="{FF2B5EF4-FFF2-40B4-BE49-F238E27FC236}">
                <a16:creationId xmlns:a16="http://schemas.microsoft.com/office/drawing/2014/main" id="{4D674135-3773-4B13-A4D2-C25A1A18C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2381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587086"/>
                </a:solidFill>
              </a:defRPr>
            </a:pPr>
            <a:r>
              <a:rPr sz="900" b="1" i="0">
                <a:solidFill>
                  <a:srgbClr val="587086"/>
                </a:solidFill>
              </a:rPr>
              <a:t>ORIENTAL RIVERSTONE</a:t>
            </a:r>
          </a:p>
        </p:txBody>
      </p:sp>
      <p:sp>
        <p:nvSpPr>
          <p:cNvPr id="14" name="footer-page-1">
            <a:extLst xmlns:a="http://schemas.openxmlformats.org/drawingml/2006/main">
              <a:ext uri="{FF2B5EF4-FFF2-40B4-BE49-F238E27FC236}">
                <a16:creationId xmlns:a16="http://schemas.microsoft.com/office/drawing/2014/main" id="{52393835-1EAA-4E0E-8EED-C33469BBB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6419850"/>
            <a:ext cx="1676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0" i="0">
                <a:solidFill>
                  <a:srgbClr val="587086"/>
                </a:solidFill>
              </a:defRPr>
            </a:pPr>
            <a:r>
              <a:rPr sz="900" b="0" i="0">
                <a:solidFill>
                  <a:srgbClr val="587086"/>
                </a:solidFill>
              </a:rPr>
              <a:t>v1.0  |  1/5</a:t>
            </a:r>
          </a:p>
        </p:txBody>
      </p:sp>
    </p:spTree>
    <p:extLst>
      <p:ext uri="{BB962C8B-B14F-4D97-AF65-F5344CB8AC3E}">
        <p14:creationId xmlns:p14="http://schemas.microsoft.com/office/powerpoint/2010/main" val="20073555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8F6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gold-rule-2">
            <a:extLst xmlns:a="http://schemas.openxmlformats.org/drawingml/2006/main">
              <a:ext uri="{FF2B5EF4-FFF2-40B4-BE49-F238E27FC236}">
                <a16:creationId xmlns:a16="http://schemas.microsoft.com/office/drawing/2014/main" id="{E7FE2C1D-1CFB-4733-A3A2-67A4C1A9A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C84B"/>
          </a:solidFill>
          <a:ln xmlns:a="http://schemas.openxmlformats.org/drawingml/2006/main" w="0">
            <a:solidFill>
              <a:srgbClr val="F1C84B"/>
            </a:solidFill>
            <a:prstDash val="solid"/>
          </a:ln>
        </p:spPr>
      </p:sp>
      <p:sp>
        <p:nvSpPr>
          <p:cNvPr id="2" name="eyebrow-2">
            <a:extLst xmlns:a="http://schemas.openxmlformats.org/drawingml/2006/main">
              <a:ext uri="{FF2B5EF4-FFF2-40B4-BE49-F238E27FC236}">
                <a16:creationId xmlns:a16="http://schemas.microsoft.com/office/drawing/2014/main" id="{A0ED3D21-B8B8-4889-8480-CFFF372C5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533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587086"/>
                </a:solidFill>
              </a:defRPr>
            </a:pPr>
            <a:r>
              <a:rPr sz="975" b="1" i="0">
                <a:solidFill>
                  <a:srgbClr val="587086"/>
                </a:solidFill>
              </a:rPr>
              <a:t>CONTEXT</a:t>
            </a:r>
          </a:p>
        </p:txBody>
      </p:sp>
      <p:sp>
        <p:nvSpPr>
          <p:cNvPr id="3" name="title-2">
            <a:extLst xmlns:a="http://schemas.openxmlformats.org/drawingml/2006/main">
              <a:ext uri="{FF2B5EF4-FFF2-40B4-BE49-F238E27FC236}">
                <a16:creationId xmlns:a16="http://schemas.microsoft.com/office/drawing/2014/main" id="{B223E945-307D-40FC-A965-E183DD9B8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"/>
            <a:ext cx="108108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0C2C4A"/>
                </a:solidFill>
              </a:defRPr>
            </a:pPr>
            <a:r>
              <a:rPr sz="3000" b="1" i="0">
                <a:solidFill>
                  <a:srgbClr val="0C2C4A"/>
                </a:solidFill>
              </a:rPr>
              <a:t>Frame the decision before showing analysis</a:t>
            </a:r>
          </a:p>
        </p:txBody>
      </p:sp>
      <p:sp>
        <p:nvSpPr>
          <p:cNvPr id="4" name="subtitle-2">
            <a:extLst xmlns:a="http://schemas.openxmlformats.org/drawingml/2006/main">
              <a:ext uri="{FF2B5EF4-FFF2-40B4-BE49-F238E27FC236}">
                <a16:creationId xmlns:a16="http://schemas.microsoft.com/office/drawing/2014/main" id="{5FE01098-D68A-4D38-9BEA-EF675DABD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95400"/>
            <a:ext cx="10810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587086"/>
                </a:solidFill>
              </a:defRPr>
            </a:pPr>
            <a:r>
              <a:rPr sz="1350" b="0" i="0">
                <a:solidFill>
                  <a:srgbClr val="587086"/>
                </a:solidFill>
              </a:rPr>
              <a:t>Orient the audience quickly: what is being decided, for whom, and against which constraints?</a:t>
            </a:r>
          </a:p>
        </p:txBody>
      </p:sp>
      <p:sp>
        <p:nvSpPr>
          <p:cNvPr id="5" name="footer-brand-2">
            <a:extLst xmlns:a="http://schemas.openxmlformats.org/drawingml/2006/main">
              <a:ext uri="{FF2B5EF4-FFF2-40B4-BE49-F238E27FC236}">
                <a16:creationId xmlns:a16="http://schemas.microsoft.com/office/drawing/2014/main" id="{2A89423A-8521-411F-9BBA-CBAE62AC5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2381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587086"/>
                </a:solidFill>
              </a:defRPr>
            </a:pPr>
            <a:r>
              <a:rPr sz="900" b="1" i="0">
                <a:solidFill>
                  <a:srgbClr val="587086"/>
                </a:solidFill>
              </a:rPr>
              <a:t>ORIENTAL RIVERSTONE</a:t>
            </a:r>
          </a:p>
        </p:txBody>
      </p:sp>
      <p:sp>
        <p:nvSpPr>
          <p:cNvPr id="6" name="footer-page-2">
            <a:extLst xmlns:a="http://schemas.openxmlformats.org/drawingml/2006/main">
              <a:ext uri="{FF2B5EF4-FFF2-40B4-BE49-F238E27FC236}">
                <a16:creationId xmlns:a16="http://schemas.microsoft.com/office/drawing/2014/main" id="{737A68F5-6508-4EEE-BDA6-D6AD286D9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6419850"/>
            <a:ext cx="1676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0" i="0">
                <a:solidFill>
                  <a:srgbClr val="587086"/>
                </a:solidFill>
              </a:defRPr>
            </a:pPr>
            <a:r>
              <a:rPr sz="900" b="0" i="0">
                <a:solidFill>
                  <a:srgbClr val="587086"/>
                </a:solidFill>
              </a:rPr>
              <a:t>v1.0  |  2/5</a:t>
            </a:r>
          </a:p>
        </p:txBody>
      </p:sp>
      <p:sp>
        <p:nvSpPr>
          <p:cNvPr id="7" name="context-company-frame">
            <a:extLst xmlns:a="http://schemas.openxmlformats.org/drawingml/2006/main">
              <a:ext uri="{FF2B5EF4-FFF2-40B4-BE49-F238E27FC236}">
                <a16:creationId xmlns:a16="http://schemas.microsoft.com/office/drawing/2014/main" id="{C890EDE6-528D-462C-B752-2DD6CE50B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3429000" cy="1695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5CF"/>
          </a:solidFill>
          <a:ln xmlns:a="http://schemas.openxmlformats.org/drawingml/2006/main" w="9525">
            <a:solidFill>
              <a:srgbClr val="D8C778"/>
            </a:solidFill>
            <a:prstDash val="solid"/>
          </a:ln>
        </p:spPr>
      </p:sp>
      <p:sp>
        <p:nvSpPr>
          <p:cNvPr id="8" name="context-company-label">
            <a:extLst xmlns:a="http://schemas.openxmlformats.org/drawingml/2006/main">
              <a:ext uri="{FF2B5EF4-FFF2-40B4-BE49-F238E27FC236}">
                <a16:creationId xmlns:a16="http://schemas.microsoft.com/office/drawing/2014/main" id="{84041FF8-BE80-485F-AE09-BBA3A768B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114550"/>
            <a:ext cx="3086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0C2C4A"/>
                </a:solidFill>
              </a:defRPr>
            </a:pPr>
            <a:r>
              <a:rPr sz="975" b="1" i="0">
                <a:solidFill>
                  <a:srgbClr val="0C2C4A"/>
                </a:solidFill>
              </a:rPr>
              <a:t>COMPANY / MARKET</a:t>
            </a:r>
          </a:p>
        </p:txBody>
      </p:sp>
      <p:sp>
        <p:nvSpPr>
          <p:cNvPr id="9" name="context-company-prompt">
            <a:extLst xmlns:a="http://schemas.openxmlformats.org/drawingml/2006/main">
              <a:ext uri="{FF2B5EF4-FFF2-40B4-BE49-F238E27FC236}">
                <a16:creationId xmlns:a16="http://schemas.microsoft.com/office/drawing/2014/main" id="{9615CEDC-BC38-4860-82A0-403B1B9E4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400300"/>
            <a:ext cx="30861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0" i="1">
                <a:solidFill>
                  <a:srgbClr val="587086"/>
                </a:solidFill>
              </a:defRPr>
            </a:pPr>
            <a:r>
              <a:rPr sz="1350" b="0" i="1">
                <a:solidFill>
                  <a:srgbClr val="587086"/>
                </a:solidFill>
              </a:rPr>
              <a:t>[Business model, market structure, key drivers and period covered]</a:t>
            </a:r>
          </a:p>
        </p:txBody>
      </p:sp>
      <p:sp>
        <p:nvSpPr>
          <p:cNvPr id="10" name="context-question-frame">
            <a:extLst xmlns:a="http://schemas.openxmlformats.org/drawingml/2006/main">
              <a:ext uri="{FF2B5EF4-FFF2-40B4-BE49-F238E27FC236}">
                <a16:creationId xmlns:a16="http://schemas.microsoft.com/office/drawing/2014/main" id="{AEED36A0-EF38-4D82-9A82-B8BC4560E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2000250"/>
            <a:ext cx="3429000" cy="1695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EF2"/>
          </a:solidFill>
          <a:ln xmlns:a="http://schemas.openxmlformats.org/drawingml/2006/main" w="9525">
            <a:solidFill>
              <a:srgbClr val="B9C9D5"/>
            </a:solidFill>
            <a:prstDash val="solid"/>
          </a:ln>
        </p:spPr>
      </p:sp>
      <p:sp>
        <p:nvSpPr>
          <p:cNvPr id="11" name="context-question-label">
            <a:extLst xmlns:a="http://schemas.openxmlformats.org/drawingml/2006/main">
              <a:ext uri="{FF2B5EF4-FFF2-40B4-BE49-F238E27FC236}">
                <a16:creationId xmlns:a16="http://schemas.microsoft.com/office/drawing/2014/main" id="{8468CAC7-53A0-42EF-915C-649809562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2114550"/>
            <a:ext cx="3086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0C2C4A"/>
                </a:solidFill>
              </a:defRPr>
            </a:pPr>
            <a:r>
              <a:rPr sz="975" b="1" i="0">
                <a:solidFill>
                  <a:srgbClr val="0C2C4A"/>
                </a:solidFill>
              </a:rPr>
              <a:t>CORE QUESTION</a:t>
            </a:r>
          </a:p>
        </p:txBody>
      </p:sp>
      <p:sp>
        <p:nvSpPr>
          <p:cNvPr id="12" name="context-question-prompt">
            <a:extLst xmlns:a="http://schemas.openxmlformats.org/drawingml/2006/main">
              <a:ext uri="{FF2B5EF4-FFF2-40B4-BE49-F238E27FC236}">
                <a16:creationId xmlns:a16="http://schemas.microsoft.com/office/drawing/2014/main" id="{33DEDAA7-10FD-410E-BF3A-5A1D88450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2400300"/>
            <a:ext cx="30861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0" i="1">
                <a:solidFill>
                  <a:srgbClr val="587086"/>
                </a:solidFill>
              </a:defRPr>
            </a:pPr>
            <a:r>
              <a:rPr sz="1350" b="0" i="1">
                <a:solidFill>
                  <a:srgbClr val="587086"/>
                </a:solidFill>
              </a:rPr>
              <a:t>[A single answerable decision question — not a broad research topic]</a:t>
            </a:r>
          </a:p>
        </p:txBody>
      </p:sp>
      <p:sp>
        <p:nvSpPr>
          <p:cNvPr id="13" name="context-audience-frame">
            <a:extLst xmlns:a="http://schemas.openxmlformats.org/drawingml/2006/main">
              <a:ext uri="{FF2B5EF4-FFF2-40B4-BE49-F238E27FC236}">
                <a16:creationId xmlns:a16="http://schemas.microsoft.com/office/drawing/2014/main" id="{2CB5374D-0F18-4472-90B5-15D873367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000250"/>
            <a:ext cx="3429000" cy="1695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5CF"/>
          </a:solidFill>
          <a:ln xmlns:a="http://schemas.openxmlformats.org/drawingml/2006/main" w="9525">
            <a:solidFill>
              <a:srgbClr val="D8C778"/>
            </a:solidFill>
            <a:prstDash val="solid"/>
          </a:ln>
        </p:spPr>
      </p:sp>
      <p:sp>
        <p:nvSpPr>
          <p:cNvPr id="14" name="context-audience-label">
            <a:extLst xmlns:a="http://schemas.openxmlformats.org/drawingml/2006/main">
              <a:ext uri="{FF2B5EF4-FFF2-40B4-BE49-F238E27FC236}">
                <a16:creationId xmlns:a16="http://schemas.microsoft.com/office/drawing/2014/main" id="{AD2E5D8E-89A3-43DD-B057-8204C15B3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2114550"/>
            <a:ext cx="3086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0C2C4A"/>
                </a:solidFill>
              </a:defRPr>
            </a:pPr>
            <a:r>
              <a:rPr sz="975" b="1" i="0">
                <a:solidFill>
                  <a:srgbClr val="0C2C4A"/>
                </a:solidFill>
              </a:rPr>
              <a:t>DECISION AUDIENCE</a:t>
            </a:r>
          </a:p>
        </p:txBody>
      </p:sp>
      <p:sp>
        <p:nvSpPr>
          <p:cNvPr id="15" name="context-audience-prompt">
            <a:extLst xmlns:a="http://schemas.openxmlformats.org/drawingml/2006/main">
              <a:ext uri="{FF2B5EF4-FFF2-40B4-BE49-F238E27FC236}">
                <a16:creationId xmlns:a16="http://schemas.microsoft.com/office/drawing/2014/main" id="{A79AC933-9E3D-4E82-958B-4FE5A72B2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2400300"/>
            <a:ext cx="30861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0" i="1">
                <a:solidFill>
                  <a:srgbClr val="587086"/>
                </a:solidFill>
              </a:defRPr>
            </a:pPr>
            <a:r>
              <a:rPr sz="1350" b="0" i="1">
                <a:solidFill>
                  <a:srgbClr val="587086"/>
                </a:solidFill>
              </a:rPr>
              <a:t>[Who would use this analysis and what do they need to know?]</a:t>
            </a:r>
          </a:p>
        </p:txBody>
      </p:sp>
      <p:sp>
        <p:nvSpPr>
          <p:cNvPr id="16" name="context-scope-frame">
            <a:extLst xmlns:a="http://schemas.openxmlformats.org/drawingml/2006/main">
              <a:ext uri="{FF2B5EF4-FFF2-40B4-BE49-F238E27FC236}">
                <a16:creationId xmlns:a16="http://schemas.microsoft.com/office/drawing/2014/main" id="{A1FC0BF3-384E-43AE-B812-5EEFAE0EA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57650"/>
            <a:ext cx="10858500" cy="1676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6DE"/>
            </a:solidFill>
            <a:prstDash val="solid"/>
          </a:ln>
        </p:spPr>
      </p:sp>
      <p:sp>
        <p:nvSpPr>
          <p:cNvPr id="17" name="context-scope-label">
            <a:extLst xmlns:a="http://schemas.openxmlformats.org/drawingml/2006/main">
              <a:ext uri="{FF2B5EF4-FFF2-40B4-BE49-F238E27FC236}">
                <a16:creationId xmlns:a16="http://schemas.microsoft.com/office/drawing/2014/main" id="{436DF290-534B-4407-977C-D471787F8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229100"/>
            <a:ext cx="247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0C2C4A"/>
                </a:solidFill>
              </a:defRPr>
            </a:pPr>
            <a:r>
              <a:rPr sz="975" b="1" i="0">
                <a:solidFill>
                  <a:srgbClr val="0C2C4A"/>
                </a:solidFill>
              </a:rPr>
              <a:t>SCOPE AND ASSUMPTIONS</a:t>
            </a:r>
          </a:p>
        </p:txBody>
      </p:sp>
      <p:sp>
        <p:nvSpPr>
          <p:cNvPr id="18" name="context-in-label">
            <a:extLst xmlns:a="http://schemas.openxmlformats.org/drawingml/2006/main">
              <a:ext uri="{FF2B5EF4-FFF2-40B4-BE49-F238E27FC236}">
                <a16:creationId xmlns:a16="http://schemas.microsoft.com/office/drawing/2014/main" id="{EBC98ADC-18DE-4B4D-8A29-1F1D39994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629150"/>
            <a:ext cx="1714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0C2C4A"/>
                </a:solidFill>
              </a:defRPr>
            </a:pPr>
            <a:r>
              <a:rPr sz="1350" b="1" i="0">
                <a:solidFill>
                  <a:srgbClr val="0C2C4A"/>
                </a:solidFill>
              </a:rPr>
              <a:t>In scope</a:t>
            </a:r>
          </a:p>
        </p:txBody>
      </p:sp>
      <p:sp>
        <p:nvSpPr>
          <p:cNvPr id="19" name="context-in">
            <a:extLst xmlns:a="http://schemas.openxmlformats.org/drawingml/2006/main">
              <a:ext uri="{FF2B5EF4-FFF2-40B4-BE49-F238E27FC236}">
                <a16:creationId xmlns:a16="http://schemas.microsoft.com/office/drawing/2014/main" id="{1BFA03D7-EA84-4959-A1E6-D03D017FC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972050"/>
            <a:ext cx="2952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 i="1">
                <a:solidFill>
                  <a:srgbClr val="587086"/>
                </a:solidFill>
              </a:defRPr>
            </a:pPr>
            <a:r>
              <a:rPr sz="1350" b="0" i="1">
                <a:solidFill>
                  <a:srgbClr val="587086"/>
                </a:solidFill>
              </a:rPr>
              <a:t>[What the project covers]</a:t>
            </a:r>
          </a:p>
        </p:txBody>
      </p:sp>
      <p:sp>
        <p:nvSpPr>
          <p:cNvPr id="20" name="context-out-label">
            <a:extLst xmlns:a="http://schemas.openxmlformats.org/drawingml/2006/main">
              <a:ext uri="{FF2B5EF4-FFF2-40B4-BE49-F238E27FC236}">
                <a16:creationId xmlns:a16="http://schemas.microsoft.com/office/drawing/2014/main" id="{CCB910F6-92A2-4FEF-8C9D-28DE026DD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629150"/>
            <a:ext cx="1714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0C2C4A"/>
                </a:solidFill>
              </a:defRPr>
            </a:pPr>
            <a:r>
              <a:rPr sz="1350" b="1" i="0">
                <a:solidFill>
                  <a:srgbClr val="0C2C4A"/>
                </a:solidFill>
              </a:rPr>
              <a:t>Out of scope</a:t>
            </a:r>
          </a:p>
        </p:txBody>
      </p:sp>
      <p:sp>
        <p:nvSpPr>
          <p:cNvPr id="21" name="context-out">
            <a:extLst xmlns:a="http://schemas.openxmlformats.org/drawingml/2006/main">
              <a:ext uri="{FF2B5EF4-FFF2-40B4-BE49-F238E27FC236}">
                <a16:creationId xmlns:a16="http://schemas.microsoft.com/office/drawing/2014/main" id="{B37807B1-F520-4AC1-BED0-0EB78B802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972050"/>
            <a:ext cx="2952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 i="1">
                <a:solidFill>
                  <a:srgbClr val="587086"/>
                </a:solidFill>
              </a:defRPr>
            </a:pPr>
            <a:r>
              <a:rPr sz="1350" b="0" i="1">
                <a:solidFill>
                  <a:srgbClr val="587086"/>
                </a:solidFill>
              </a:rPr>
              <a:t>[What the project does not claim]</a:t>
            </a:r>
          </a:p>
        </p:txBody>
      </p:sp>
      <p:sp>
        <p:nvSpPr>
          <p:cNvPr id="22" name="context-assumption-label">
            <a:extLst xmlns:a="http://schemas.openxmlformats.org/drawingml/2006/main">
              <a:ext uri="{FF2B5EF4-FFF2-40B4-BE49-F238E27FC236}">
                <a16:creationId xmlns:a16="http://schemas.microsoft.com/office/drawing/2014/main" id="{2F2C4A41-0300-4BF7-8F54-B2A1C1AF7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4629150"/>
            <a:ext cx="209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0C2C4A"/>
                </a:solidFill>
              </a:defRPr>
            </a:pPr>
            <a:r>
              <a:rPr sz="1350" b="1" i="0">
                <a:solidFill>
                  <a:srgbClr val="0C2C4A"/>
                </a:solidFill>
              </a:rPr>
              <a:t>Critical assumptions</a:t>
            </a:r>
          </a:p>
        </p:txBody>
      </p:sp>
      <p:sp>
        <p:nvSpPr>
          <p:cNvPr id="23" name="context-assumption">
            <a:extLst xmlns:a="http://schemas.openxmlformats.org/drawingml/2006/main">
              <a:ext uri="{FF2B5EF4-FFF2-40B4-BE49-F238E27FC236}">
                <a16:creationId xmlns:a16="http://schemas.microsoft.com/office/drawing/2014/main" id="{EA4F203C-FF90-42E0-924B-EF960A6D5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4972050"/>
            <a:ext cx="3143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 i="1">
                <a:solidFill>
                  <a:srgbClr val="587086"/>
                </a:solidFill>
              </a:defRPr>
            </a:pPr>
            <a:r>
              <a:rPr sz="1350" b="0" i="1">
                <a:solidFill>
                  <a:srgbClr val="587086"/>
                </a:solidFill>
              </a:rPr>
              <a:t>[Reported fact vs judgement]</a:t>
            </a:r>
          </a:p>
        </p:txBody>
      </p:sp>
    </p:spTree>
    <p:extLst>
      <p:ext uri="{BB962C8B-B14F-4D97-AF65-F5344CB8AC3E}">
        <p14:creationId xmlns:p14="http://schemas.microsoft.com/office/powerpoint/2010/main" val="213554913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8F6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gold-rule-3">
            <a:extLst xmlns:a="http://schemas.openxmlformats.org/drawingml/2006/main">
              <a:ext uri="{FF2B5EF4-FFF2-40B4-BE49-F238E27FC236}">
                <a16:creationId xmlns:a16="http://schemas.microsoft.com/office/drawing/2014/main" id="{A0957ED2-1441-40FE-BF32-CB9118477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C84B"/>
          </a:solidFill>
          <a:ln xmlns:a="http://schemas.openxmlformats.org/drawingml/2006/main" w="0">
            <a:solidFill>
              <a:srgbClr val="F1C84B"/>
            </a:solidFill>
            <a:prstDash val="solid"/>
          </a:ln>
        </p:spPr>
      </p:sp>
      <p:sp>
        <p:nvSpPr>
          <p:cNvPr id="2" name="eyebrow-3">
            <a:extLst xmlns:a="http://schemas.openxmlformats.org/drawingml/2006/main">
              <a:ext uri="{FF2B5EF4-FFF2-40B4-BE49-F238E27FC236}">
                <a16:creationId xmlns:a16="http://schemas.microsoft.com/office/drawing/2014/main" id="{E8B79E1B-83C7-4AEB-B4DD-BAB25071B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533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587086"/>
                </a:solidFill>
              </a:defRPr>
            </a:pPr>
            <a:r>
              <a:rPr sz="975" b="1" i="0">
                <a:solidFill>
                  <a:srgbClr val="587086"/>
                </a:solidFill>
              </a:rPr>
              <a:t>EVIDENCE</a:t>
            </a:r>
          </a:p>
        </p:txBody>
      </p:sp>
      <p:sp>
        <p:nvSpPr>
          <p:cNvPr id="3" name="title-3">
            <a:extLst xmlns:a="http://schemas.openxmlformats.org/drawingml/2006/main">
              <a:ext uri="{FF2B5EF4-FFF2-40B4-BE49-F238E27FC236}">
                <a16:creationId xmlns:a16="http://schemas.microsoft.com/office/drawing/2014/main" id="{BC22278F-0711-4A09-BA1B-52559F37E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"/>
            <a:ext cx="108108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0C2C4A"/>
                </a:solidFill>
              </a:defRPr>
            </a:pPr>
            <a:r>
              <a:rPr sz="3000" b="1" i="0">
                <a:solidFill>
                  <a:srgbClr val="0C2C4A"/>
                </a:solidFill>
              </a:rPr>
              <a:t>Show one analytical exhibit and explain it</a:t>
            </a:r>
          </a:p>
        </p:txBody>
      </p:sp>
      <p:sp>
        <p:nvSpPr>
          <p:cNvPr id="4" name="subtitle-3">
            <a:extLst xmlns:a="http://schemas.openxmlformats.org/drawingml/2006/main">
              <a:ext uri="{FF2B5EF4-FFF2-40B4-BE49-F238E27FC236}">
                <a16:creationId xmlns:a16="http://schemas.microsoft.com/office/drawing/2014/main" id="{7D41FC12-52FC-405A-B10B-1803E1E68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95400"/>
            <a:ext cx="10810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587086"/>
                </a:solidFill>
              </a:defRPr>
            </a:pPr>
            <a:r>
              <a:rPr sz="1350" b="0" i="0">
                <a:solidFill>
                  <a:srgbClr val="587086"/>
                </a:solidFill>
              </a:rPr>
              <a:t>The exhibit must be readable, source-traceable and directly connected to the core question.</a:t>
            </a:r>
          </a:p>
        </p:txBody>
      </p:sp>
      <p:sp>
        <p:nvSpPr>
          <p:cNvPr id="5" name="footer-brand-3">
            <a:extLst xmlns:a="http://schemas.openxmlformats.org/drawingml/2006/main">
              <a:ext uri="{FF2B5EF4-FFF2-40B4-BE49-F238E27FC236}">
                <a16:creationId xmlns:a16="http://schemas.microsoft.com/office/drawing/2014/main" id="{0254CBB6-123D-49C5-A99E-54B9634B2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2381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587086"/>
                </a:solidFill>
              </a:defRPr>
            </a:pPr>
            <a:r>
              <a:rPr sz="900" b="1" i="0">
                <a:solidFill>
                  <a:srgbClr val="587086"/>
                </a:solidFill>
              </a:rPr>
              <a:t>ORIENTAL RIVERSTONE</a:t>
            </a:r>
          </a:p>
        </p:txBody>
      </p:sp>
      <p:sp>
        <p:nvSpPr>
          <p:cNvPr id="6" name="footer-page-3">
            <a:extLst xmlns:a="http://schemas.openxmlformats.org/drawingml/2006/main">
              <a:ext uri="{FF2B5EF4-FFF2-40B4-BE49-F238E27FC236}">
                <a16:creationId xmlns:a16="http://schemas.microsoft.com/office/drawing/2014/main" id="{F788B785-C1E9-49B4-87E6-14FBE6D84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6419850"/>
            <a:ext cx="1676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0" i="0">
                <a:solidFill>
                  <a:srgbClr val="587086"/>
                </a:solidFill>
              </a:defRPr>
            </a:pPr>
            <a:r>
              <a:rPr sz="900" b="0" i="0">
                <a:solidFill>
                  <a:srgbClr val="587086"/>
                </a:solidFill>
              </a:rPr>
              <a:t>v1.0  |  3/5</a:t>
            </a:r>
          </a:p>
        </p:txBody>
      </p:sp>
      <p:sp>
        <p:nvSpPr>
          <p:cNvPr id="7" name="evidence-exhibit-frame">
            <a:extLst xmlns:a="http://schemas.openxmlformats.org/drawingml/2006/main">
              <a:ext uri="{FF2B5EF4-FFF2-40B4-BE49-F238E27FC236}">
                <a16:creationId xmlns:a16="http://schemas.microsoft.com/office/drawing/2014/main" id="{772E987F-2B69-4EAB-9F58-95661FF68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52625"/>
            <a:ext cx="7239000" cy="3714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6DE"/>
            </a:solidFill>
            <a:prstDash val="solid"/>
          </a:ln>
        </p:spPr>
      </p:sp>
      <p:sp>
        <p:nvSpPr>
          <p:cNvPr id="8" name="evidence-exhibit-placeholder">
            <a:extLst xmlns:a="http://schemas.openxmlformats.org/drawingml/2006/main">
              <a:ext uri="{FF2B5EF4-FFF2-40B4-BE49-F238E27FC236}">
                <a16:creationId xmlns:a16="http://schemas.microsoft.com/office/drawing/2014/main" id="{73472465-9FF6-45E9-8A94-6B82805A3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3171825"/>
            <a:ext cx="64008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 i="0">
                <a:solidFill>
                  <a:srgbClr val="587086"/>
                </a:solidFill>
              </a:defRPr>
            </a:pPr>
            <a:r>
              <a:rPr sz="1800" b="1" i="0">
                <a:solidFill>
                  <a:srgbClr val="587086"/>
                </a:solidFill>
              </a:rPr>
              <a:t>[INSERT ONE CHART, TABLE OR MODEL EXTRACT]</a:t>
            </a:r>
          </a:p>
        </p:txBody>
      </p:sp>
      <p:sp>
        <p:nvSpPr>
          <p:cNvPr id="9" name="evidence-exhibit-meta">
            <a:extLst xmlns:a="http://schemas.openxmlformats.org/drawingml/2006/main">
              <a:ext uri="{FF2B5EF4-FFF2-40B4-BE49-F238E27FC236}">
                <a16:creationId xmlns:a16="http://schemas.microsoft.com/office/drawing/2014/main" id="{0FDFF4BC-A30E-47DE-8B8F-E74CDF4C8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3800475"/>
            <a:ext cx="6019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0" i="1">
                <a:solidFill>
                  <a:srgbClr val="587086"/>
                </a:solidFill>
              </a:defRPr>
            </a:pPr>
            <a:r>
              <a:rPr sz="1350" b="0" i="1">
                <a:solidFill>
                  <a:srgbClr val="587086"/>
                </a:solidFill>
              </a:rPr>
              <a:t>Descriptive title · units · period · Source IDs</a:t>
            </a:r>
          </a:p>
        </p:txBody>
      </p:sp>
      <p:sp>
        <p:nvSpPr>
          <p:cNvPr id="10" name="evidence-reading-frame">
            <a:extLst xmlns:a="http://schemas.openxmlformats.org/drawingml/2006/main">
              <a:ext uri="{FF2B5EF4-FFF2-40B4-BE49-F238E27FC236}">
                <a16:creationId xmlns:a16="http://schemas.microsoft.com/office/drawing/2014/main" id="{4C39BF39-4DB5-4DCA-A915-1EBE7F2A5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1952625"/>
            <a:ext cx="3295650" cy="1466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5CF"/>
          </a:solidFill>
          <a:ln xmlns:a="http://schemas.openxmlformats.org/drawingml/2006/main" w="9525">
            <a:solidFill>
              <a:srgbClr val="D8C778"/>
            </a:solidFill>
            <a:prstDash val="solid"/>
          </a:ln>
        </p:spPr>
      </p:sp>
      <p:sp>
        <p:nvSpPr>
          <p:cNvPr id="11" name="evidence-reading-label">
            <a:extLst xmlns:a="http://schemas.openxmlformats.org/drawingml/2006/main">
              <a:ext uri="{FF2B5EF4-FFF2-40B4-BE49-F238E27FC236}">
                <a16:creationId xmlns:a16="http://schemas.microsoft.com/office/drawing/2014/main" id="{4CD47924-C5EC-4347-93F9-4A42FB4AE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2066925"/>
            <a:ext cx="2952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0C2C4A"/>
                </a:solidFill>
              </a:defRPr>
            </a:pPr>
            <a:r>
              <a:rPr sz="975" b="1" i="0">
                <a:solidFill>
                  <a:srgbClr val="0C2C4A"/>
                </a:solidFill>
              </a:rPr>
              <a:t>WHAT IT SHOWS</a:t>
            </a:r>
          </a:p>
        </p:txBody>
      </p:sp>
      <p:sp>
        <p:nvSpPr>
          <p:cNvPr id="12" name="evidence-reading-prompt">
            <a:extLst xmlns:a="http://schemas.openxmlformats.org/drawingml/2006/main">
              <a:ext uri="{FF2B5EF4-FFF2-40B4-BE49-F238E27FC236}">
                <a16:creationId xmlns:a16="http://schemas.microsoft.com/office/drawing/2014/main" id="{4207D12D-1F27-4A95-918B-7B7964367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2352675"/>
            <a:ext cx="2952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0" i="1">
                <a:solidFill>
                  <a:srgbClr val="587086"/>
                </a:solidFill>
              </a:defRPr>
            </a:pPr>
            <a:r>
              <a:rPr sz="1350" b="0" i="1">
                <a:solidFill>
                  <a:srgbClr val="587086"/>
                </a:solidFill>
              </a:rPr>
              <a:t>[State the pattern, relationship or calculated output without overclaiming]</a:t>
            </a:r>
          </a:p>
        </p:txBody>
      </p:sp>
      <p:sp>
        <p:nvSpPr>
          <p:cNvPr id="13" name="evidence-meaning-frame">
            <a:extLst xmlns:a="http://schemas.openxmlformats.org/drawingml/2006/main">
              <a:ext uri="{FF2B5EF4-FFF2-40B4-BE49-F238E27FC236}">
                <a16:creationId xmlns:a16="http://schemas.microsoft.com/office/drawing/2014/main" id="{D18B4773-6C2E-4487-9C05-6B4A5F5C8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3609975"/>
            <a:ext cx="3295650" cy="1466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EF2"/>
          </a:solidFill>
          <a:ln xmlns:a="http://schemas.openxmlformats.org/drawingml/2006/main" w="9525">
            <a:solidFill>
              <a:srgbClr val="B9C9D5"/>
            </a:solidFill>
            <a:prstDash val="solid"/>
          </a:ln>
        </p:spPr>
      </p:sp>
      <p:sp>
        <p:nvSpPr>
          <p:cNvPr id="14" name="evidence-meaning-label">
            <a:extLst xmlns:a="http://schemas.openxmlformats.org/drawingml/2006/main">
              <a:ext uri="{FF2B5EF4-FFF2-40B4-BE49-F238E27FC236}">
                <a16:creationId xmlns:a16="http://schemas.microsoft.com/office/drawing/2014/main" id="{19D0E5A6-0322-4CAF-840D-D264584FA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3724275"/>
            <a:ext cx="2952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0C2C4A"/>
                </a:solidFill>
              </a:defRPr>
            </a:pPr>
            <a:r>
              <a:rPr sz="975" b="1" i="0">
                <a:solidFill>
                  <a:srgbClr val="0C2C4A"/>
                </a:solidFill>
              </a:rPr>
              <a:t>WHY IT MATTERS</a:t>
            </a:r>
          </a:p>
        </p:txBody>
      </p:sp>
      <p:sp>
        <p:nvSpPr>
          <p:cNvPr id="15" name="evidence-meaning-prompt">
            <a:extLst xmlns:a="http://schemas.openxmlformats.org/drawingml/2006/main">
              <a:ext uri="{FF2B5EF4-FFF2-40B4-BE49-F238E27FC236}">
                <a16:creationId xmlns:a16="http://schemas.microsoft.com/office/drawing/2014/main" id="{1AA3E94D-D44C-4F99-BB82-A54F3B3CB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4010025"/>
            <a:ext cx="2952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0" i="1">
                <a:solidFill>
                  <a:srgbClr val="587086"/>
                </a:solidFill>
              </a:defRPr>
            </a:pPr>
            <a:r>
              <a:rPr sz="1350" b="0" i="1">
                <a:solidFill>
                  <a:srgbClr val="587086"/>
                </a:solidFill>
              </a:rPr>
              <a:t>[Interpret the evidence and connect it to the decision]</a:t>
            </a:r>
          </a:p>
        </p:txBody>
      </p:sp>
      <p:sp>
        <p:nvSpPr>
          <p:cNvPr id="16" name="evidence-source-label">
            <a:extLst xmlns:a="http://schemas.openxmlformats.org/drawingml/2006/main">
              <a:ext uri="{FF2B5EF4-FFF2-40B4-BE49-F238E27FC236}">
                <a16:creationId xmlns:a16="http://schemas.microsoft.com/office/drawing/2014/main" id="{6398EFF5-2360-4956-88E3-0CA5B7BC7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5286375"/>
            <a:ext cx="1066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0C2C4A"/>
                </a:solidFill>
              </a:defRPr>
            </a:pPr>
            <a:r>
              <a:rPr sz="975" b="1" i="0">
                <a:solidFill>
                  <a:srgbClr val="0C2C4A"/>
                </a:solidFill>
              </a:rPr>
              <a:t>SOURCE IDs</a:t>
            </a:r>
          </a:p>
        </p:txBody>
      </p:sp>
      <p:sp>
        <p:nvSpPr>
          <p:cNvPr id="17" name="evidence-source">
            <a:extLst xmlns:a="http://schemas.openxmlformats.org/drawingml/2006/main">
              <a:ext uri="{FF2B5EF4-FFF2-40B4-BE49-F238E27FC236}">
                <a16:creationId xmlns:a16="http://schemas.microsoft.com/office/drawing/2014/main" id="{B5DA56D6-53E9-4F85-A1B2-97474CEB2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77350" y="525780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 i="1">
                <a:solidFill>
                  <a:srgbClr val="587086"/>
                </a:solidFill>
              </a:defRPr>
            </a:pPr>
            <a:r>
              <a:rPr sz="1350" b="0" i="1">
                <a:solidFill>
                  <a:srgbClr val="587086"/>
                </a:solidFill>
              </a:rPr>
              <a:t>[S01, S02, …]</a:t>
            </a:r>
          </a:p>
        </p:txBody>
      </p:sp>
    </p:spTree>
    <p:extLst>
      <p:ext uri="{BB962C8B-B14F-4D97-AF65-F5344CB8AC3E}">
        <p14:creationId xmlns:p14="http://schemas.microsoft.com/office/powerpoint/2010/main" val="167993142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8F6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gold-rule-4">
            <a:extLst xmlns:a="http://schemas.openxmlformats.org/drawingml/2006/main">
              <a:ext uri="{FF2B5EF4-FFF2-40B4-BE49-F238E27FC236}">
                <a16:creationId xmlns:a16="http://schemas.microsoft.com/office/drawing/2014/main" id="{4C69E463-2D9C-40E7-9987-4C639F3F2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C84B"/>
          </a:solidFill>
          <a:ln xmlns:a="http://schemas.openxmlformats.org/drawingml/2006/main" w="0">
            <a:solidFill>
              <a:srgbClr val="F1C84B"/>
            </a:solidFill>
            <a:prstDash val="solid"/>
          </a:ln>
        </p:spPr>
      </p:sp>
      <p:sp>
        <p:nvSpPr>
          <p:cNvPr id="2" name="eyebrow-4">
            <a:extLst xmlns:a="http://schemas.openxmlformats.org/drawingml/2006/main">
              <a:ext uri="{FF2B5EF4-FFF2-40B4-BE49-F238E27FC236}">
                <a16:creationId xmlns:a16="http://schemas.microsoft.com/office/drawing/2014/main" id="{D54BE739-0D98-47C6-98E7-B374F3BC5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533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587086"/>
                </a:solidFill>
              </a:defRPr>
            </a:pPr>
            <a:r>
              <a:rPr sz="975" b="1" i="0">
                <a:solidFill>
                  <a:srgbClr val="587086"/>
                </a:solidFill>
              </a:rPr>
              <a:t>JUDGEMENT</a:t>
            </a:r>
          </a:p>
        </p:txBody>
      </p:sp>
      <p:sp>
        <p:nvSpPr>
          <p:cNvPr id="3" name="title-4">
            <a:extLst xmlns:a="http://schemas.openxmlformats.org/drawingml/2006/main">
              <a:ext uri="{FF2B5EF4-FFF2-40B4-BE49-F238E27FC236}">
                <a16:creationId xmlns:a16="http://schemas.microsoft.com/office/drawing/2014/main" id="{0EE7FAB2-61A5-4746-96DA-AE3B8C8EB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"/>
            <a:ext cx="108108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0C2C4A"/>
                </a:solidFill>
              </a:defRPr>
            </a:pPr>
            <a:r>
              <a:rPr sz="3000" b="1" i="0">
                <a:solidFill>
                  <a:srgbClr val="0C2C4A"/>
                </a:solidFill>
              </a:rPr>
              <a:t>Pressure-test the conclusion</a:t>
            </a:r>
          </a:p>
        </p:txBody>
      </p:sp>
      <p:sp>
        <p:nvSpPr>
          <p:cNvPr id="4" name="subtitle-4">
            <a:extLst xmlns:a="http://schemas.openxmlformats.org/drawingml/2006/main">
              <a:ext uri="{FF2B5EF4-FFF2-40B4-BE49-F238E27FC236}">
                <a16:creationId xmlns:a16="http://schemas.microsoft.com/office/drawing/2014/main" id="{D3B4159B-FA5B-4236-82A8-2E40820C9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95400"/>
            <a:ext cx="10810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587086"/>
                </a:solidFill>
              </a:defRPr>
            </a:pPr>
            <a:r>
              <a:rPr sz="1350" b="0" i="0">
                <a:solidFill>
                  <a:srgbClr val="587086"/>
                </a:solidFill>
              </a:rPr>
              <a:t>Show the base view alongside a credible downside, upside and counterargument.</a:t>
            </a:r>
          </a:p>
        </p:txBody>
      </p:sp>
      <p:sp>
        <p:nvSpPr>
          <p:cNvPr id="5" name="footer-brand-4">
            <a:extLst xmlns:a="http://schemas.openxmlformats.org/drawingml/2006/main">
              <a:ext uri="{FF2B5EF4-FFF2-40B4-BE49-F238E27FC236}">
                <a16:creationId xmlns:a16="http://schemas.microsoft.com/office/drawing/2014/main" id="{2E7A9FB6-342D-4B3E-A1BE-AC9B6595D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2381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587086"/>
                </a:solidFill>
              </a:defRPr>
            </a:pPr>
            <a:r>
              <a:rPr sz="900" b="1" i="0">
                <a:solidFill>
                  <a:srgbClr val="587086"/>
                </a:solidFill>
              </a:rPr>
              <a:t>ORIENTAL RIVERSTONE</a:t>
            </a:r>
          </a:p>
        </p:txBody>
      </p:sp>
      <p:sp>
        <p:nvSpPr>
          <p:cNvPr id="6" name="footer-page-4">
            <a:extLst xmlns:a="http://schemas.openxmlformats.org/drawingml/2006/main">
              <a:ext uri="{FF2B5EF4-FFF2-40B4-BE49-F238E27FC236}">
                <a16:creationId xmlns:a16="http://schemas.microsoft.com/office/drawing/2014/main" id="{F45B83E4-BAFB-4FA7-8034-53F7522B5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6419850"/>
            <a:ext cx="1676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0" i="0">
                <a:solidFill>
                  <a:srgbClr val="587086"/>
                </a:solidFill>
              </a:defRPr>
            </a:pPr>
            <a:r>
              <a:rPr sz="900" b="0" i="0">
                <a:solidFill>
                  <a:srgbClr val="587086"/>
                </a:solidFill>
              </a:rPr>
              <a:t>v1.0  |  4/5</a:t>
            </a:r>
          </a:p>
        </p:txBody>
      </p:sp>
      <p:sp>
        <p:nvSpPr>
          <p:cNvPr id="7" name="scenario-0-frame">
            <a:extLst xmlns:a="http://schemas.openxmlformats.org/drawingml/2006/main">
              <a:ext uri="{FF2B5EF4-FFF2-40B4-BE49-F238E27FC236}">
                <a16:creationId xmlns:a16="http://schemas.microsoft.com/office/drawing/2014/main" id="{A0C4B994-046E-4F28-94A2-54815F63E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38350"/>
            <a:ext cx="2400300" cy="3067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EF2"/>
          </a:solidFill>
          <a:ln xmlns:a="http://schemas.openxmlformats.org/drawingml/2006/main" w="9525">
            <a:solidFill>
              <a:srgbClr val="B9C9D5"/>
            </a:solidFill>
            <a:prstDash val="solid"/>
          </a:ln>
        </p:spPr>
      </p:sp>
      <p:sp>
        <p:nvSpPr>
          <p:cNvPr id="8" name="scenario-0-title">
            <a:extLst xmlns:a="http://schemas.openxmlformats.org/drawingml/2006/main">
              <a:ext uri="{FF2B5EF4-FFF2-40B4-BE49-F238E27FC236}">
                <a16:creationId xmlns:a16="http://schemas.microsoft.com/office/drawing/2014/main" id="{048E57E6-B481-419C-A090-6AD044F01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209800"/>
            <a:ext cx="2057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0C2C4A"/>
                </a:solidFill>
              </a:defRPr>
            </a:pPr>
            <a:r>
              <a:rPr sz="1050" b="1" i="0">
                <a:solidFill>
                  <a:srgbClr val="0C2C4A"/>
                </a:solidFill>
              </a:rPr>
              <a:t>DOWNSIDE</a:t>
            </a:r>
          </a:p>
        </p:txBody>
      </p:sp>
      <p:sp>
        <p:nvSpPr>
          <p:cNvPr id="9" name="scenario-0-assumption">
            <a:extLst xmlns:a="http://schemas.openxmlformats.org/drawingml/2006/main">
              <a:ext uri="{FF2B5EF4-FFF2-40B4-BE49-F238E27FC236}">
                <a16:creationId xmlns:a16="http://schemas.microsoft.com/office/drawing/2014/main" id="{5BF9E4BC-B329-4F8F-B696-A5A77FC8E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647950"/>
            <a:ext cx="2057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0" i="1">
                <a:solidFill>
                  <a:srgbClr val="587086"/>
                </a:solidFill>
              </a:defRPr>
            </a:pPr>
            <a:r>
              <a:rPr sz="1350" b="0" i="1">
                <a:solidFill>
                  <a:srgbClr val="587086"/>
                </a:solidFill>
              </a:rPr>
              <a:t>[Key operating assumptions]</a:t>
            </a:r>
          </a:p>
        </p:txBody>
      </p:sp>
      <p:sp>
        <p:nvSpPr>
          <p:cNvPr id="10" name="scenario-0-outcome">
            <a:extLst xmlns:a="http://schemas.openxmlformats.org/drawingml/2006/main">
              <a:ext uri="{FF2B5EF4-FFF2-40B4-BE49-F238E27FC236}">
                <a16:creationId xmlns:a16="http://schemas.microsoft.com/office/drawing/2014/main" id="{E44B5B0E-45A9-4F0F-84F0-72B86D317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371850"/>
            <a:ext cx="2057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0C2C4A"/>
                </a:solidFill>
              </a:defRPr>
            </a:pPr>
            <a:r>
              <a:rPr sz="1500" b="1" i="0">
                <a:solidFill>
                  <a:srgbClr val="0C2C4A"/>
                </a:solidFill>
              </a:rPr>
              <a:t>[Valuation / outcome]</a:t>
            </a:r>
          </a:p>
        </p:txBody>
      </p:sp>
      <p:sp>
        <p:nvSpPr>
          <p:cNvPr id="11" name="scenario-0-condition">
            <a:extLst xmlns:a="http://schemas.openxmlformats.org/drawingml/2006/main">
              <a:ext uri="{FF2B5EF4-FFF2-40B4-BE49-F238E27FC236}">
                <a16:creationId xmlns:a16="http://schemas.microsoft.com/office/drawing/2014/main" id="{9289A969-ED2E-4569-AF04-5A4CA6E7D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171950"/>
            <a:ext cx="20574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0" i="1">
                <a:solidFill>
                  <a:srgbClr val="587086"/>
                </a:solidFill>
              </a:defRPr>
            </a:pPr>
            <a:r>
              <a:rPr sz="1350" b="0" i="1">
                <a:solidFill>
                  <a:srgbClr val="587086"/>
                </a:solidFill>
              </a:rPr>
              <a:t>[What must be true]</a:t>
            </a:r>
          </a:p>
        </p:txBody>
      </p:sp>
      <p:sp>
        <p:nvSpPr>
          <p:cNvPr id="12" name="scenario-1-frame">
            <a:extLst xmlns:a="http://schemas.openxmlformats.org/drawingml/2006/main">
              <a:ext uri="{FF2B5EF4-FFF2-40B4-BE49-F238E27FC236}">
                <a16:creationId xmlns:a16="http://schemas.microsoft.com/office/drawing/2014/main" id="{485D2FE3-84AF-4B29-A239-C9331A808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2038350"/>
            <a:ext cx="2400300" cy="3067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5CF"/>
          </a:solidFill>
          <a:ln xmlns:a="http://schemas.openxmlformats.org/drawingml/2006/main" w="9525">
            <a:solidFill>
              <a:srgbClr val="D8C778"/>
            </a:solidFill>
            <a:prstDash val="solid"/>
          </a:ln>
        </p:spPr>
      </p:sp>
      <p:sp>
        <p:nvSpPr>
          <p:cNvPr id="13" name="scenario-1-title">
            <a:extLst xmlns:a="http://schemas.openxmlformats.org/drawingml/2006/main">
              <a:ext uri="{FF2B5EF4-FFF2-40B4-BE49-F238E27FC236}">
                <a16:creationId xmlns:a16="http://schemas.microsoft.com/office/drawing/2014/main" id="{A6AC4614-439E-42A0-8F19-1F918C764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209800"/>
            <a:ext cx="2057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0C2C4A"/>
                </a:solidFill>
              </a:defRPr>
            </a:pPr>
            <a:r>
              <a:rPr sz="1050" b="1" i="0">
                <a:solidFill>
                  <a:srgbClr val="0C2C4A"/>
                </a:solidFill>
              </a:rPr>
              <a:t>BASE</a:t>
            </a:r>
          </a:p>
        </p:txBody>
      </p:sp>
      <p:sp>
        <p:nvSpPr>
          <p:cNvPr id="14" name="scenario-1-assumption">
            <a:extLst xmlns:a="http://schemas.openxmlformats.org/drawingml/2006/main">
              <a:ext uri="{FF2B5EF4-FFF2-40B4-BE49-F238E27FC236}">
                <a16:creationId xmlns:a16="http://schemas.microsoft.com/office/drawing/2014/main" id="{C248DAF4-DDE6-44FB-9774-F92259F30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647950"/>
            <a:ext cx="2057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0" i="1">
                <a:solidFill>
                  <a:srgbClr val="587086"/>
                </a:solidFill>
              </a:defRPr>
            </a:pPr>
            <a:r>
              <a:rPr sz="1350" b="0" i="1">
                <a:solidFill>
                  <a:srgbClr val="587086"/>
                </a:solidFill>
              </a:rPr>
              <a:t>[Key operating assumptions]</a:t>
            </a:r>
          </a:p>
        </p:txBody>
      </p:sp>
      <p:sp>
        <p:nvSpPr>
          <p:cNvPr id="15" name="scenario-1-outcome">
            <a:extLst xmlns:a="http://schemas.openxmlformats.org/drawingml/2006/main">
              <a:ext uri="{FF2B5EF4-FFF2-40B4-BE49-F238E27FC236}">
                <a16:creationId xmlns:a16="http://schemas.microsoft.com/office/drawing/2014/main" id="{C1E09592-3A5A-4790-A5E6-E080A6EA9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371850"/>
            <a:ext cx="2057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0C2C4A"/>
                </a:solidFill>
              </a:defRPr>
            </a:pPr>
            <a:r>
              <a:rPr sz="1500" b="1" i="0">
                <a:solidFill>
                  <a:srgbClr val="0C2C4A"/>
                </a:solidFill>
              </a:rPr>
              <a:t>[Valuation / outcome]</a:t>
            </a:r>
          </a:p>
        </p:txBody>
      </p:sp>
      <p:sp>
        <p:nvSpPr>
          <p:cNvPr id="16" name="scenario-1-condition">
            <a:extLst xmlns:a="http://schemas.openxmlformats.org/drawingml/2006/main">
              <a:ext uri="{FF2B5EF4-FFF2-40B4-BE49-F238E27FC236}">
                <a16:creationId xmlns:a16="http://schemas.microsoft.com/office/drawing/2014/main" id="{344FDDB9-CAD4-40AE-A92D-DD94816E8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4171950"/>
            <a:ext cx="20574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0" i="1">
                <a:solidFill>
                  <a:srgbClr val="587086"/>
                </a:solidFill>
              </a:defRPr>
            </a:pPr>
            <a:r>
              <a:rPr sz="1350" b="0" i="1">
                <a:solidFill>
                  <a:srgbClr val="587086"/>
                </a:solidFill>
              </a:rPr>
              <a:t>[What must be true]</a:t>
            </a:r>
          </a:p>
        </p:txBody>
      </p:sp>
      <p:sp>
        <p:nvSpPr>
          <p:cNvPr id="17" name="scenario-2-frame">
            <a:extLst xmlns:a="http://schemas.openxmlformats.org/drawingml/2006/main">
              <a:ext uri="{FF2B5EF4-FFF2-40B4-BE49-F238E27FC236}">
                <a16:creationId xmlns:a16="http://schemas.microsoft.com/office/drawing/2014/main" id="{2942315C-B7B4-41A2-AF1D-80D6EA7C0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2038350"/>
            <a:ext cx="2400300" cy="3067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6DE"/>
            </a:solidFill>
            <a:prstDash val="solid"/>
          </a:ln>
        </p:spPr>
      </p:sp>
      <p:sp>
        <p:nvSpPr>
          <p:cNvPr id="18" name="scenario-2-title">
            <a:extLst xmlns:a="http://schemas.openxmlformats.org/drawingml/2006/main">
              <a:ext uri="{FF2B5EF4-FFF2-40B4-BE49-F238E27FC236}">
                <a16:creationId xmlns:a16="http://schemas.microsoft.com/office/drawing/2014/main" id="{61EE4044-3472-4A85-8621-0446F8C82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209800"/>
            <a:ext cx="2057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0C2C4A"/>
                </a:solidFill>
              </a:defRPr>
            </a:pPr>
            <a:r>
              <a:rPr sz="1050" b="1" i="0">
                <a:solidFill>
                  <a:srgbClr val="0C2C4A"/>
                </a:solidFill>
              </a:rPr>
              <a:t>UPSIDE</a:t>
            </a:r>
          </a:p>
        </p:txBody>
      </p:sp>
      <p:sp>
        <p:nvSpPr>
          <p:cNvPr id="19" name="scenario-2-assumption">
            <a:extLst xmlns:a="http://schemas.openxmlformats.org/drawingml/2006/main">
              <a:ext uri="{FF2B5EF4-FFF2-40B4-BE49-F238E27FC236}">
                <a16:creationId xmlns:a16="http://schemas.microsoft.com/office/drawing/2014/main" id="{39CA4923-368D-4486-A4D8-45F3097EF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647950"/>
            <a:ext cx="2057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0" i="1">
                <a:solidFill>
                  <a:srgbClr val="587086"/>
                </a:solidFill>
              </a:defRPr>
            </a:pPr>
            <a:r>
              <a:rPr sz="1350" b="0" i="1">
                <a:solidFill>
                  <a:srgbClr val="587086"/>
                </a:solidFill>
              </a:rPr>
              <a:t>[Key operating assumptions]</a:t>
            </a:r>
          </a:p>
        </p:txBody>
      </p:sp>
      <p:sp>
        <p:nvSpPr>
          <p:cNvPr id="20" name="scenario-2-outcome">
            <a:extLst xmlns:a="http://schemas.openxmlformats.org/drawingml/2006/main">
              <a:ext uri="{FF2B5EF4-FFF2-40B4-BE49-F238E27FC236}">
                <a16:creationId xmlns:a16="http://schemas.microsoft.com/office/drawing/2014/main" id="{825506EE-5DF8-4535-84A0-E388A0346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371850"/>
            <a:ext cx="2057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0C2C4A"/>
                </a:solidFill>
              </a:defRPr>
            </a:pPr>
            <a:r>
              <a:rPr sz="1500" b="1" i="0">
                <a:solidFill>
                  <a:srgbClr val="0C2C4A"/>
                </a:solidFill>
              </a:rPr>
              <a:t>[Valuation / outcome]</a:t>
            </a:r>
          </a:p>
        </p:txBody>
      </p:sp>
      <p:sp>
        <p:nvSpPr>
          <p:cNvPr id="21" name="scenario-2-condition">
            <a:extLst xmlns:a="http://schemas.openxmlformats.org/drawingml/2006/main">
              <a:ext uri="{FF2B5EF4-FFF2-40B4-BE49-F238E27FC236}">
                <a16:creationId xmlns:a16="http://schemas.microsoft.com/office/drawing/2014/main" id="{38923BC6-4DD3-427B-B0D2-C91AF4A4D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171950"/>
            <a:ext cx="20574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0" i="1">
                <a:solidFill>
                  <a:srgbClr val="587086"/>
                </a:solidFill>
              </a:defRPr>
            </a:pPr>
            <a:r>
              <a:rPr sz="1350" b="0" i="1">
                <a:solidFill>
                  <a:srgbClr val="587086"/>
                </a:solidFill>
              </a:rPr>
              <a:t>[What must be true]</a:t>
            </a:r>
          </a:p>
        </p:txBody>
      </p:sp>
      <p:sp>
        <p:nvSpPr>
          <p:cNvPr id="22" name="risk-counter-frame">
            <a:extLst xmlns:a="http://schemas.openxmlformats.org/drawingml/2006/main">
              <a:ext uri="{FF2B5EF4-FFF2-40B4-BE49-F238E27FC236}">
                <a16:creationId xmlns:a16="http://schemas.microsoft.com/office/drawing/2014/main" id="{108EDF83-E63E-4D35-AC12-FB0D3F570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2038350"/>
            <a:ext cx="2571750" cy="1390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6DE"/>
            </a:solidFill>
            <a:prstDash val="solid"/>
          </a:ln>
        </p:spPr>
      </p:sp>
      <p:sp>
        <p:nvSpPr>
          <p:cNvPr id="23" name="risk-counter-label">
            <a:extLst xmlns:a="http://schemas.openxmlformats.org/drawingml/2006/main">
              <a:ext uri="{FF2B5EF4-FFF2-40B4-BE49-F238E27FC236}">
                <a16:creationId xmlns:a16="http://schemas.microsoft.com/office/drawing/2014/main" id="{53A7FAC8-B842-4735-9762-96359767B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2152650"/>
            <a:ext cx="2228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0C2C4A"/>
                </a:solidFill>
              </a:defRPr>
            </a:pPr>
            <a:r>
              <a:rPr sz="975" b="1" i="0">
                <a:solidFill>
                  <a:srgbClr val="0C2C4A"/>
                </a:solidFill>
              </a:rPr>
              <a:t>STRONGEST COUNTERARGUMENT</a:t>
            </a:r>
          </a:p>
        </p:txBody>
      </p:sp>
      <p:sp>
        <p:nvSpPr>
          <p:cNvPr id="24" name="risk-counter-prompt">
            <a:extLst xmlns:a="http://schemas.openxmlformats.org/drawingml/2006/main">
              <a:ext uri="{FF2B5EF4-FFF2-40B4-BE49-F238E27FC236}">
                <a16:creationId xmlns:a16="http://schemas.microsoft.com/office/drawing/2014/main" id="{1DC9D3EC-854F-4E12-8685-68BF1021B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2438400"/>
            <a:ext cx="22288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75" b="0" i="1">
                <a:solidFill>
                  <a:srgbClr val="587086"/>
                </a:solidFill>
              </a:defRPr>
            </a:pPr>
            <a:r>
              <a:rPr sz="1275" b="0" i="1">
                <a:solidFill>
                  <a:srgbClr val="587086"/>
                </a:solidFill>
              </a:rPr>
              <a:t>[The best opposing evidence or interpretation — not a straw man]</a:t>
            </a:r>
          </a:p>
        </p:txBody>
      </p:sp>
      <p:sp>
        <p:nvSpPr>
          <p:cNvPr id="25" name="risk-response-frame">
            <a:extLst xmlns:a="http://schemas.openxmlformats.org/drawingml/2006/main">
              <a:ext uri="{FF2B5EF4-FFF2-40B4-BE49-F238E27FC236}">
                <a16:creationId xmlns:a16="http://schemas.microsoft.com/office/drawing/2014/main" id="{6D8C8D86-BF1A-407E-9475-E4FFA48D9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3638550"/>
            <a:ext cx="2571750" cy="1466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5CF"/>
          </a:solidFill>
          <a:ln xmlns:a="http://schemas.openxmlformats.org/drawingml/2006/main" w="9525">
            <a:solidFill>
              <a:srgbClr val="D8C778"/>
            </a:solidFill>
            <a:prstDash val="solid"/>
          </a:ln>
        </p:spPr>
      </p:sp>
      <p:sp>
        <p:nvSpPr>
          <p:cNvPr id="26" name="risk-response-label">
            <a:extLst xmlns:a="http://schemas.openxmlformats.org/drawingml/2006/main">
              <a:ext uri="{FF2B5EF4-FFF2-40B4-BE49-F238E27FC236}">
                <a16:creationId xmlns:a16="http://schemas.microsoft.com/office/drawing/2014/main" id="{0312A3AC-FB04-422C-8257-37876D8A5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3752850"/>
            <a:ext cx="2228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0C2C4A"/>
                </a:solidFill>
              </a:defRPr>
            </a:pPr>
            <a:r>
              <a:rPr sz="975" b="1" i="0">
                <a:solidFill>
                  <a:srgbClr val="0C2C4A"/>
                </a:solidFill>
              </a:rPr>
              <a:t>RESPONSE</a:t>
            </a:r>
          </a:p>
        </p:txBody>
      </p:sp>
      <p:sp>
        <p:nvSpPr>
          <p:cNvPr id="27" name="risk-response-prompt">
            <a:extLst xmlns:a="http://schemas.openxmlformats.org/drawingml/2006/main">
              <a:ext uri="{FF2B5EF4-FFF2-40B4-BE49-F238E27FC236}">
                <a16:creationId xmlns:a16="http://schemas.microsoft.com/office/drawing/2014/main" id="{56FDD8D9-03F5-4590-9D61-8CD516158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4038600"/>
            <a:ext cx="22288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75" b="0" i="1">
                <a:solidFill>
                  <a:srgbClr val="587086"/>
                </a:solidFill>
              </a:defRPr>
            </a:pPr>
            <a:r>
              <a:rPr sz="1275" b="0" i="1">
                <a:solidFill>
                  <a:srgbClr val="587086"/>
                </a:solidFill>
              </a:rPr>
              <a:t>[Why the conclusion still stands, or how it should change]</a:t>
            </a:r>
          </a:p>
        </p:txBody>
      </p:sp>
      <p:sp>
        <p:nvSpPr>
          <p:cNvPr id="28" name="risk-rule-label">
            <a:extLst xmlns:a="http://schemas.openxmlformats.org/drawingml/2006/main">
              <a:ext uri="{FF2B5EF4-FFF2-40B4-BE49-F238E27FC236}">
                <a16:creationId xmlns:a16="http://schemas.microsoft.com/office/drawing/2014/main" id="{30C67A2C-A5A5-4749-9F3A-BCAFEA7EC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48300"/>
            <a:ext cx="1285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0C2C4A"/>
                </a:solidFill>
              </a:defRPr>
            </a:pPr>
            <a:r>
              <a:rPr sz="975" b="1" i="0">
                <a:solidFill>
                  <a:srgbClr val="0C2C4A"/>
                </a:solidFill>
              </a:rPr>
              <a:t>DECISION RULE</a:t>
            </a:r>
          </a:p>
        </p:txBody>
      </p:sp>
      <p:sp>
        <p:nvSpPr>
          <p:cNvPr id="29" name="risk-rule">
            <a:extLst xmlns:a="http://schemas.openxmlformats.org/drawingml/2006/main">
              <a:ext uri="{FF2B5EF4-FFF2-40B4-BE49-F238E27FC236}">
                <a16:creationId xmlns:a16="http://schemas.microsoft.com/office/drawing/2014/main" id="{F7480008-6291-4469-AE30-294F56BBE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5381625"/>
            <a:ext cx="9486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 i="1">
                <a:solidFill>
                  <a:srgbClr val="587086"/>
                </a:solidFill>
              </a:defRPr>
            </a:pPr>
            <a:r>
              <a:rPr sz="1500" b="0" i="1">
                <a:solidFill>
                  <a:srgbClr val="587086"/>
                </a:solidFill>
              </a:rPr>
              <a:t>[If observable condition X occurs, revise the recommendation to Y]</a:t>
            </a:r>
          </a:p>
        </p:txBody>
      </p:sp>
    </p:spTree>
    <p:extLst>
      <p:ext uri="{BB962C8B-B14F-4D97-AF65-F5344CB8AC3E}">
        <p14:creationId xmlns:p14="http://schemas.microsoft.com/office/powerpoint/2010/main" val="150376358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8F6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gold-rule-5">
            <a:extLst xmlns:a="http://schemas.openxmlformats.org/drawingml/2006/main">
              <a:ext uri="{FF2B5EF4-FFF2-40B4-BE49-F238E27FC236}">
                <a16:creationId xmlns:a16="http://schemas.microsoft.com/office/drawing/2014/main" id="{E44CA5A5-1461-460D-8A6C-20614F740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C84B"/>
          </a:solidFill>
          <a:ln xmlns:a="http://schemas.openxmlformats.org/drawingml/2006/main" w="0">
            <a:solidFill>
              <a:srgbClr val="F1C84B"/>
            </a:solidFill>
            <a:prstDash val="solid"/>
          </a:ln>
        </p:spPr>
      </p:sp>
      <p:sp>
        <p:nvSpPr>
          <p:cNvPr id="2" name="eyebrow-5">
            <a:extLst xmlns:a="http://schemas.openxmlformats.org/drawingml/2006/main">
              <a:ext uri="{FF2B5EF4-FFF2-40B4-BE49-F238E27FC236}">
                <a16:creationId xmlns:a16="http://schemas.microsoft.com/office/drawing/2014/main" id="{021E10A7-379B-4424-9035-37C238F3A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533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587086"/>
                </a:solidFill>
              </a:defRPr>
            </a:pPr>
            <a:r>
              <a:rPr sz="975" b="1" i="0">
                <a:solidFill>
                  <a:srgbClr val="587086"/>
                </a:solidFill>
              </a:rPr>
              <a:t>CONCLUSION</a:t>
            </a:r>
          </a:p>
        </p:txBody>
      </p:sp>
      <p:sp>
        <p:nvSpPr>
          <p:cNvPr id="3" name="title-5">
            <a:extLst xmlns:a="http://schemas.openxmlformats.org/drawingml/2006/main">
              <a:ext uri="{FF2B5EF4-FFF2-40B4-BE49-F238E27FC236}">
                <a16:creationId xmlns:a16="http://schemas.microsoft.com/office/drawing/2014/main" id="{F94A20B4-5433-4C6C-BFD4-DA21A59E0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"/>
            <a:ext cx="108108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0C2C4A"/>
                </a:solidFill>
              </a:defRPr>
            </a:pPr>
            <a:r>
              <a:rPr sz="3000" b="1" i="0">
                <a:solidFill>
                  <a:srgbClr val="0C2C4A"/>
                </a:solidFill>
              </a:rPr>
              <a:t>Close with a defensible recommendation</a:t>
            </a:r>
          </a:p>
        </p:txBody>
      </p:sp>
      <p:sp>
        <p:nvSpPr>
          <p:cNvPr id="4" name="subtitle-5">
            <a:extLst xmlns:a="http://schemas.openxmlformats.org/drawingml/2006/main">
              <a:ext uri="{FF2B5EF4-FFF2-40B4-BE49-F238E27FC236}">
                <a16:creationId xmlns:a16="http://schemas.microsoft.com/office/drawing/2014/main" id="{78896BC2-AD64-4315-9770-A821DBAB4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95400"/>
            <a:ext cx="10810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587086"/>
                </a:solidFill>
              </a:defRPr>
            </a:pPr>
            <a:r>
              <a:rPr sz="1350" b="0" i="0">
                <a:solidFill>
                  <a:srgbClr val="587086"/>
                </a:solidFill>
              </a:rPr>
              <a:t>The final slide should let the audience restate the decision, the evidence and the remaining uncertainty.</a:t>
            </a:r>
          </a:p>
        </p:txBody>
      </p:sp>
      <p:sp>
        <p:nvSpPr>
          <p:cNvPr id="5" name="footer-brand-5">
            <a:extLst xmlns:a="http://schemas.openxmlformats.org/drawingml/2006/main">
              <a:ext uri="{FF2B5EF4-FFF2-40B4-BE49-F238E27FC236}">
                <a16:creationId xmlns:a16="http://schemas.microsoft.com/office/drawing/2014/main" id="{DDA47CCB-2310-48EC-A3BA-649848B2A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2381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587086"/>
                </a:solidFill>
              </a:defRPr>
            </a:pPr>
            <a:r>
              <a:rPr sz="900" b="1" i="0">
                <a:solidFill>
                  <a:srgbClr val="587086"/>
                </a:solidFill>
              </a:rPr>
              <a:t>ORIENTAL RIVERSTONE</a:t>
            </a:r>
          </a:p>
        </p:txBody>
      </p:sp>
      <p:sp>
        <p:nvSpPr>
          <p:cNvPr id="6" name="footer-page-5">
            <a:extLst xmlns:a="http://schemas.openxmlformats.org/drawingml/2006/main">
              <a:ext uri="{FF2B5EF4-FFF2-40B4-BE49-F238E27FC236}">
                <a16:creationId xmlns:a16="http://schemas.microsoft.com/office/drawing/2014/main" id="{F8D9624D-0B67-4CBF-8343-89579CB50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6419850"/>
            <a:ext cx="1676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0" i="0">
                <a:solidFill>
                  <a:srgbClr val="587086"/>
                </a:solidFill>
              </a:defRPr>
            </a:pPr>
            <a:r>
              <a:rPr sz="900" b="0" i="0">
                <a:solidFill>
                  <a:srgbClr val="587086"/>
                </a:solidFill>
              </a:rPr>
              <a:t>v1.0  |  5/5</a:t>
            </a:r>
          </a:p>
        </p:txBody>
      </p:sp>
      <p:sp>
        <p:nvSpPr>
          <p:cNvPr id="7" name="conclusion-recommendation-frame">
            <a:extLst xmlns:a="http://schemas.openxmlformats.org/drawingml/2006/main">
              <a:ext uri="{FF2B5EF4-FFF2-40B4-BE49-F238E27FC236}">
                <a16:creationId xmlns:a16="http://schemas.microsoft.com/office/drawing/2014/main" id="{D5B8AE15-9EE5-4451-B6F5-176A79AF4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62150"/>
            <a:ext cx="6953250" cy="1466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2C4A"/>
          </a:solidFill>
          <a:ln xmlns:a="http://schemas.openxmlformats.org/drawingml/2006/main" w="0">
            <a:solidFill>
              <a:srgbClr val="0C2C4A"/>
            </a:solidFill>
            <a:prstDash val="solid"/>
          </a:ln>
        </p:spPr>
      </p:sp>
      <p:sp>
        <p:nvSpPr>
          <p:cNvPr id="8" name="conclusion-recommendation-label">
            <a:extLst xmlns:a="http://schemas.openxmlformats.org/drawingml/2006/main">
              <a:ext uri="{FF2B5EF4-FFF2-40B4-BE49-F238E27FC236}">
                <a16:creationId xmlns:a16="http://schemas.microsoft.com/office/drawing/2014/main" id="{4806D21B-1C92-4D84-8132-6E63AC281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33600"/>
            <a:ext cx="209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1C84B"/>
                </a:solidFill>
              </a:defRPr>
            </a:pPr>
            <a:r>
              <a:rPr sz="975" b="1" i="0">
                <a:solidFill>
                  <a:srgbClr val="F1C84B"/>
                </a:solidFill>
              </a:rPr>
              <a:t>RECOMMENDATION</a:t>
            </a:r>
          </a:p>
        </p:txBody>
      </p:sp>
      <p:sp>
        <p:nvSpPr>
          <p:cNvPr id="9" name="conclusion-recommendation">
            <a:extLst xmlns:a="http://schemas.openxmlformats.org/drawingml/2006/main">
              <a:ext uri="{FF2B5EF4-FFF2-40B4-BE49-F238E27FC236}">
                <a16:creationId xmlns:a16="http://schemas.microsoft.com/office/drawing/2014/main" id="{A48F26D2-6F46-4AEF-A881-AD16420F5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533650"/>
            <a:ext cx="647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950" b="1" i="1">
                <a:solidFill>
                  <a:srgbClr val="FFFFFF"/>
                </a:solidFill>
              </a:defRPr>
            </a:pPr>
            <a:r>
              <a:rPr sz="1950" b="1" i="1">
                <a:solidFill>
                  <a:srgbClr val="FFFFFF"/>
                </a:solidFill>
              </a:rPr>
              <a:t>[One sentence: action, direction and principal reason]</a:t>
            </a:r>
          </a:p>
        </p:txBody>
      </p:sp>
      <p:sp>
        <p:nvSpPr>
          <p:cNvPr id="10" name="conclusion-proof-frame">
            <a:extLst xmlns:a="http://schemas.openxmlformats.org/drawingml/2006/main">
              <a:ext uri="{FF2B5EF4-FFF2-40B4-BE49-F238E27FC236}">
                <a16:creationId xmlns:a16="http://schemas.microsoft.com/office/drawing/2014/main" id="{5ADDF344-B570-44D1-9AFA-69D319754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33800"/>
            <a:ext cx="3333750" cy="1885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5CF"/>
          </a:solidFill>
          <a:ln xmlns:a="http://schemas.openxmlformats.org/drawingml/2006/main" w="9525">
            <a:solidFill>
              <a:srgbClr val="D8C778"/>
            </a:solidFill>
            <a:prstDash val="solid"/>
          </a:ln>
        </p:spPr>
      </p:sp>
      <p:sp>
        <p:nvSpPr>
          <p:cNvPr id="11" name="conclusion-proof-label">
            <a:extLst xmlns:a="http://schemas.openxmlformats.org/drawingml/2006/main">
              <a:ext uri="{FF2B5EF4-FFF2-40B4-BE49-F238E27FC236}">
                <a16:creationId xmlns:a16="http://schemas.microsoft.com/office/drawing/2014/main" id="{A1852CA9-D2C6-441C-8825-676F4527C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848100"/>
            <a:ext cx="2990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0C2C4A"/>
                </a:solidFill>
              </a:defRPr>
            </a:pPr>
            <a:r>
              <a:rPr sz="975" b="1" i="0">
                <a:solidFill>
                  <a:srgbClr val="0C2C4A"/>
                </a:solidFill>
              </a:rPr>
              <a:t>THREE PROOF POINTS</a:t>
            </a:r>
          </a:p>
        </p:txBody>
      </p:sp>
      <p:sp>
        <p:nvSpPr>
          <p:cNvPr id="12" name="conclusion-proof-prompt">
            <a:extLst xmlns:a="http://schemas.openxmlformats.org/drawingml/2006/main">
              <a:ext uri="{FF2B5EF4-FFF2-40B4-BE49-F238E27FC236}">
                <a16:creationId xmlns:a16="http://schemas.microsoft.com/office/drawing/2014/main" id="{9BA9054E-FDD6-4265-9DC3-C946F4276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133850"/>
            <a:ext cx="299085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0" i="1">
                <a:solidFill>
                  <a:srgbClr val="587086"/>
                </a:solidFill>
              </a:defRPr>
            </a:pPr>
            <a:r>
              <a:rPr sz="1350" b="0" i="1">
                <a:solidFill>
                  <a:srgbClr val="587086"/>
                </a:solidFill>
              </a:rPr>
              <a:t>1. [Evidence]</a:t>
            </a:r>
          </a:p>
          <a:p xmlns:a="http://schemas.openxmlformats.org/drawingml/2006/main">
            <a:pPr algn="l">
              <a:defRPr sz="1350" b="0" i="1">
                <a:solidFill>
                  <a:srgbClr val="587086"/>
                </a:solidFill>
              </a:defRPr>
            </a:pPr>
            <a:r>
              <a:rPr sz="1350" b="0" i="1">
                <a:solidFill>
                  <a:srgbClr val="587086"/>
                </a:solidFill>
              </a:rPr>
              <a:t>2. [Evidence]</a:t>
            </a:r>
          </a:p>
          <a:p xmlns:a="http://schemas.openxmlformats.org/drawingml/2006/main">
            <a:pPr algn="l">
              <a:defRPr sz="1350" b="0" i="1">
                <a:solidFill>
                  <a:srgbClr val="587086"/>
                </a:solidFill>
              </a:defRPr>
            </a:pPr>
            <a:r>
              <a:rPr sz="1350" b="0" i="1">
                <a:solidFill>
                  <a:srgbClr val="587086"/>
                </a:solidFill>
              </a:rPr>
              <a:t>3. [Evidence]</a:t>
            </a:r>
          </a:p>
        </p:txBody>
      </p:sp>
      <p:sp>
        <p:nvSpPr>
          <p:cNvPr id="13" name="conclusion-risk-frame">
            <a:extLst xmlns:a="http://schemas.openxmlformats.org/drawingml/2006/main">
              <a:ext uri="{FF2B5EF4-FFF2-40B4-BE49-F238E27FC236}">
                <a16:creationId xmlns:a16="http://schemas.microsoft.com/office/drawing/2014/main" id="{5C64B6B9-CA62-4E65-8B2B-60FA098ED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9100" y="3733800"/>
            <a:ext cx="3333750" cy="1885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EF2"/>
          </a:solidFill>
          <a:ln xmlns:a="http://schemas.openxmlformats.org/drawingml/2006/main" w="9525">
            <a:solidFill>
              <a:srgbClr val="B9C9D5"/>
            </a:solidFill>
            <a:prstDash val="solid"/>
          </a:ln>
        </p:spPr>
      </p:sp>
      <p:sp>
        <p:nvSpPr>
          <p:cNvPr id="14" name="conclusion-risk-label">
            <a:extLst xmlns:a="http://schemas.openxmlformats.org/drawingml/2006/main">
              <a:ext uri="{FF2B5EF4-FFF2-40B4-BE49-F238E27FC236}">
                <a16:creationId xmlns:a16="http://schemas.microsoft.com/office/drawing/2014/main" id="{FF526875-1FCC-4F82-B770-6919051A1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3848100"/>
            <a:ext cx="2990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0C2C4A"/>
                </a:solidFill>
              </a:defRPr>
            </a:pPr>
            <a:r>
              <a:rPr sz="975" b="1" i="0">
                <a:solidFill>
                  <a:srgbClr val="0C2C4A"/>
                </a:solidFill>
              </a:rPr>
              <a:t>RESIDUAL RISK</a:t>
            </a:r>
          </a:p>
        </p:txBody>
      </p:sp>
      <p:sp>
        <p:nvSpPr>
          <p:cNvPr id="15" name="conclusion-risk-prompt">
            <a:extLst xmlns:a="http://schemas.openxmlformats.org/drawingml/2006/main">
              <a:ext uri="{FF2B5EF4-FFF2-40B4-BE49-F238E27FC236}">
                <a16:creationId xmlns:a16="http://schemas.microsoft.com/office/drawing/2014/main" id="{89DAF1F2-7456-4D1A-87A7-6B8D68EC4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4133850"/>
            <a:ext cx="299085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0" i="1">
                <a:solidFill>
                  <a:srgbClr val="587086"/>
                </a:solidFill>
              </a:defRPr>
            </a:pPr>
            <a:r>
              <a:rPr sz="1350" b="0" i="1">
                <a:solidFill>
                  <a:srgbClr val="587086"/>
                </a:solidFill>
              </a:rPr>
              <a:t>[What remains uncertain and how it should be monitored]</a:t>
            </a:r>
          </a:p>
        </p:txBody>
      </p:sp>
      <p:sp>
        <p:nvSpPr>
          <p:cNvPr id="16" name="conclusion-defence-frame">
            <a:extLst xmlns:a="http://schemas.openxmlformats.org/drawingml/2006/main">
              <a:ext uri="{FF2B5EF4-FFF2-40B4-BE49-F238E27FC236}">
                <a16:creationId xmlns:a16="http://schemas.microsoft.com/office/drawing/2014/main" id="{0806F569-BE66-4165-B516-44CC1F06E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1962150"/>
            <a:ext cx="3562350" cy="3657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6DE"/>
            </a:solidFill>
            <a:prstDash val="solid"/>
          </a:ln>
        </p:spPr>
      </p:sp>
      <p:sp>
        <p:nvSpPr>
          <p:cNvPr id="17" name="conclusion-defence-label">
            <a:extLst xmlns:a="http://schemas.openxmlformats.org/drawingml/2006/main">
              <a:ext uri="{FF2B5EF4-FFF2-40B4-BE49-F238E27FC236}">
                <a16:creationId xmlns:a16="http://schemas.microsoft.com/office/drawing/2014/main" id="{2D7C8059-DCDB-4E89-84DA-94C32125B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2076450"/>
            <a:ext cx="3219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0C2C4A"/>
                </a:solidFill>
              </a:defRPr>
            </a:pPr>
            <a:r>
              <a:rPr sz="975" b="1" i="0">
                <a:solidFill>
                  <a:srgbClr val="0C2C4A"/>
                </a:solidFill>
              </a:rPr>
              <a:t>INTERVIEW DEFENCE</a:t>
            </a:r>
          </a:p>
        </p:txBody>
      </p:sp>
      <p:sp>
        <p:nvSpPr>
          <p:cNvPr id="18" name="conclusion-defence-prompt">
            <a:extLst xmlns:a="http://schemas.openxmlformats.org/drawingml/2006/main">
              <a:ext uri="{FF2B5EF4-FFF2-40B4-BE49-F238E27FC236}">
                <a16:creationId xmlns:a16="http://schemas.microsoft.com/office/drawing/2014/main" id="{3D7F0B6B-92A0-4097-B234-4FB690FCA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2362200"/>
            <a:ext cx="321945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0" i="1">
                <a:solidFill>
                  <a:srgbClr val="587086"/>
                </a:solidFill>
              </a:defRPr>
            </a:pPr>
            <a:r>
              <a:rPr sz="1350" b="0" i="1">
                <a:solidFill>
                  <a:srgbClr val="587086"/>
                </a:solidFill>
              </a:rPr>
              <a:t>[Method used]</a:t>
            </a:r>
          </a:p>
          <a:p xmlns:a="http://schemas.openxmlformats.org/drawingml/2006/main">
            <a:pPr algn="l">
              <a:defRPr sz="1350" b="0" i="1">
                <a:solidFill>
                  <a:srgbClr val="587086"/>
                </a:solidFill>
              </a:defRPr>
            </a:pPr>
            <a:r>
              <a:rPr sz="1350" b="0" i="1">
                <a:solidFill>
                  <a:srgbClr val="587086"/>
                </a:solidFill>
              </a:rPr>
              <a:t>[Error corrected]</a:t>
            </a:r>
          </a:p>
          <a:p xmlns:a="http://schemas.openxmlformats.org/drawingml/2006/main">
            <a:pPr algn="l">
              <a:defRPr sz="1350" b="0" i="1">
                <a:solidFill>
                  <a:srgbClr val="587086"/>
                </a:solidFill>
              </a:defRPr>
            </a:pPr>
            <a:r>
              <a:rPr sz="1350" b="0" i="1">
                <a:solidFill>
                  <a:srgbClr val="587086"/>
                </a:solidFill>
              </a:rPr>
              <a:t>[Counterargument]</a:t>
            </a:r>
          </a:p>
          <a:p xmlns:a="http://schemas.openxmlformats.org/drawingml/2006/main">
            <a:pPr algn="l">
              <a:defRPr sz="1350" b="0" i="1">
                <a:solidFill>
                  <a:srgbClr val="587086"/>
                </a:solidFill>
              </a:defRPr>
            </a:pPr>
            <a:r>
              <a:rPr sz="1350" b="0" i="1">
                <a:solidFill>
                  <a:srgbClr val="587086"/>
                </a:solidFill>
              </a:rPr>
              <a:t>[What you would do next]</a:t>
            </a:r>
          </a:p>
        </p:txBody>
      </p:sp>
    </p:spTree>
    <p:extLst>
      <p:ext uri="{BB962C8B-B14F-4D97-AF65-F5344CB8AC3E}">
        <p14:creationId xmlns:p14="http://schemas.microsoft.com/office/powerpoint/2010/main" val="2364351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2026-09-04T14:01:03.9580000Z</dcterms:created>
  <dcterms:modified xsi:type="dcterms:W3CDTF">2026-09-04T14:01:03.9580000Z</dcterms:modified>
</coreProperties>
</file>